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Levi Kilch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9-06T20:39:02.696">
    <p:pos x="6000" y="0"/>
    <p:text>Update B+V w/ Open Data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t>Overlaying the right layers?</a:t>
            </a:r>
          </a:p>
          <a:p>
            <a:pPr indent="-228600" lvl="0" marL="457200" rtl="0">
              <a:spcBef>
                <a:spcPts val="0"/>
              </a:spcBef>
            </a:pPr>
            <a:r>
              <a:rPr lang="en"/>
              <a:t>Right weights?</a:t>
            </a:r>
          </a:p>
          <a:p>
            <a:pPr indent="-228600" lvl="1" marL="914400" rtl="0">
              <a:spcBef>
                <a:spcPts val="0"/>
              </a:spcBef>
            </a:pPr>
            <a:r>
              <a:rPr lang="en"/>
              <a:t>And how to flag conflicts with alternatives</a:t>
            </a:r>
          </a:p>
          <a:p>
            <a:pPr indent="-228600" lvl="0" marL="457200">
              <a:spcBef>
                <a:spcPts val="0"/>
              </a:spcBef>
            </a:pPr>
            <a:r>
              <a:rPr lang="en"/>
              <a:t>Equal weights = naive approach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Use sliders or upload table with weights. This is using R Shiny.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Rescale each layer [0-1], then multiply weights and add</a:t>
            </a:r>
          </a:p>
          <a:p>
            <a:pPr lvl="0">
              <a:spcBef>
                <a:spcPts val="0"/>
              </a:spcBef>
              <a:buNone/>
            </a:pPr>
            <a:r>
              <a:rPr lang="en"/>
              <a:t>And how this relates to competing ocean uses:</a:t>
            </a:r>
          </a:p>
          <a:p>
            <a:pPr indent="-228600" lvl="0" marL="457200" rtl="0">
              <a:spcBef>
                <a:spcPts val="0"/>
              </a:spcBef>
            </a:pPr>
            <a:r>
              <a:rPr lang="en"/>
              <a:t>Species synthesis: take many species distribution layers and combine into overall sensitivity so columns are renewable energy (not human impact)</a:t>
            </a:r>
          </a:p>
          <a:p>
            <a:pPr indent="-228600" lvl="0" marL="457200">
              <a:spcBef>
                <a:spcPts val="0"/>
              </a:spcBef>
            </a:pPr>
            <a:r>
              <a:rPr lang="en"/>
              <a:t>Ocean use conflict: evaluate ocean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t>Decision support vs decision making system</a:t>
            </a:r>
          </a:p>
          <a:p>
            <a:pPr indent="-228600" lvl="0" marL="457200">
              <a:spcBef>
                <a:spcPts val="0"/>
              </a:spcBef>
            </a:pPr>
            <a:r>
              <a:rPr lang="en"/>
              <a:t>Evaluate tradeoffs between competing ocean uses in variable space (ea on own axes) and as a map, or even a timeseries (months of year).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t>Derived new data layer from existing, risk to industry, energy resource, </a:t>
            </a:r>
          </a:p>
          <a:p>
            <a:pPr indent="-228600" lvl="0" marL="457200">
              <a:spcBef>
                <a:spcPts val="0"/>
              </a:spcBef>
            </a:pPr>
            <a:r>
              <a:rPr lang="en"/>
              <a:t>Table of regions w/ energy use; plots of use with depth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42900" lvl="0" marL="457200" rtl="0">
              <a:lnSpc>
                <a:spcPct val="115000"/>
              </a:lnSpc>
              <a:spcBef>
                <a:spcPts val="0"/>
              </a:spcBef>
              <a:spcAft>
                <a:spcPts val="1600"/>
              </a:spcAft>
              <a:buClr>
                <a:schemeClr val="dk2"/>
              </a:buClr>
              <a:buSzPct val="100000"/>
            </a:pPr>
            <a:r>
              <a:rPr lang="en" sz="1800">
                <a:solidFill>
                  <a:schemeClr val="dk2"/>
                </a:solidFill>
              </a:rPr>
              <a:t>(NIMBy)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t>Not just a report</a:t>
            </a:r>
          </a:p>
          <a:p>
            <a:pPr indent="-228600" lvl="0" marL="457200">
              <a:spcBef>
                <a:spcPts val="0"/>
              </a:spcBef>
            </a:pPr>
            <a:r>
              <a:rPr lang="en"/>
              <a:t>But also an interactive tool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t>Literature search</a:t>
            </a:r>
          </a:p>
          <a:p>
            <a:pPr indent="-228600" lvl="0" marL="457200" rtl="0">
              <a:spcBef>
                <a:spcPts val="0"/>
              </a:spcBef>
            </a:pPr>
            <a:r>
              <a:rPr lang="en"/>
              <a:t>Hierarchical</a:t>
            </a:r>
          </a:p>
          <a:p>
            <a:pPr indent="-228600" lvl="0" marL="457200" rtl="0">
              <a:spcBef>
                <a:spcPts val="0"/>
              </a:spcBef>
            </a:pPr>
            <a:r>
              <a:rPr lang="en"/>
              <a:t>Data gaps inevitable</a:t>
            </a:r>
          </a:p>
          <a:p>
            <a:pPr indent="-228600" lvl="0" marL="457200">
              <a:spcBef>
                <a:spcPts val="0"/>
              </a:spcBef>
            </a:pPr>
            <a:r>
              <a:rPr lang="en"/>
              <a:t>Uncertainty tricky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solidFill>
                  <a:schemeClr val="dk1"/>
                </a:solidFill>
              </a:rPr>
              <a:t>Detailed Parameters</a:t>
            </a:r>
          </a:p>
          <a:p>
            <a:pPr indent="-228600" lvl="1" marL="914400" rtl="0">
              <a:spcBef>
                <a:spcPts val="0"/>
              </a:spcBef>
            </a:pPr>
            <a:r>
              <a:rPr lang="en">
                <a:solidFill>
                  <a:schemeClr val="dk1"/>
                </a:solidFill>
              </a:rPr>
              <a:t>Beyond index approach, to get at population level impacts, eg estimate Potential Biological Removal (PBR) for MMPA</a:t>
            </a:r>
          </a:p>
          <a:p>
            <a:pPr indent="-228600" lvl="1" marL="914400" rtl="0">
              <a:spcBef>
                <a:spcPts val="0"/>
              </a:spcBef>
            </a:pPr>
            <a:r>
              <a:rPr lang="en"/>
              <a:t>Example: For wind farm, enter location and configuration (turbine height and rotor diameter), which evaluates local bird sensitivities (based on species average flight altitude, per Garthe &amp; Huppop (2004) bird sensitivity framework)</a:t>
            </a:r>
          </a:p>
          <a:p>
            <a:pPr indent="0" lvl="0" marL="0" rtl="0">
              <a:spcBef>
                <a:spcPts val="0"/>
              </a:spcBef>
              <a:buNone/>
            </a:pPr>
            <a:r>
              <a:t/>
            </a:r>
            <a:endParaRPr/>
          </a:p>
          <a:p>
            <a:pPr indent="-228600" lvl="0" marL="457200" rtl="0">
              <a:spcBef>
                <a:spcPts val="0"/>
              </a:spcBef>
            </a:pPr>
            <a:r>
              <a:rPr lang="en"/>
              <a:t>Near term: give you maps</a:t>
            </a:r>
          </a:p>
          <a:p>
            <a:pPr indent="-228600" lvl="0" marL="457200" rtl="0">
              <a:spcBef>
                <a:spcPts val="0"/>
              </a:spcBef>
            </a:pPr>
            <a:r>
              <a:rPr lang="en"/>
              <a:t>Future: summaries of what maps mean. Auto-generated report specific to conditions proposed.</a:t>
            </a:r>
          </a:p>
          <a:p>
            <a:pPr indent="-228600" lvl="0" marL="457200" rtl="0">
              <a:spcBef>
                <a:spcPts val="0"/>
              </a:spcBef>
            </a:pPr>
            <a:r>
              <a:rPr lang="en"/>
              <a:t>Send link to ppt.</a:t>
            </a:r>
          </a:p>
          <a:p>
            <a:pPr indent="-228600" lvl="0" marL="457200">
              <a:spcBef>
                <a:spcPts val="0"/>
              </a:spcBef>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t>Can’t do MSP unless have data</a:t>
            </a:r>
          </a:p>
          <a:p>
            <a:pPr indent="-228600" lvl="1" marL="914400">
              <a:spcBef>
                <a:spcPts val="0"/>
              </a:spcBef>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lnSpc>
                <a:spcPct val="115000"/>
              </a:lnSpc>
              <a:spcBef>
                <a:spcPts val="0"/>
              </a:spcBef>
              <a:buClr>
                <a:schemeClr val="dk1"/>
              </a:buClr>
              <a:buSzPct val="100000"/>
              <a:buFont typeface="Calibri"/>
            </a:pPr>
            <a:r>
              <a:rPr b="1" lang="en" sz="1200">
                <a:solidFill>
                  <a:schemeClr val="dk1"/>
                </a:solidFill>
                <a:latin typeface="Calibri"/>
                <a:ea typeface="Calibri"/>
                <a:cs typeface="Calibri"/>
                <a:sym typeface="Calibri"/>
              </a:rPr>
              <a:t>Figure 1.14. Current federal offshore wind leases, Wind Energy Areas (WEAs) and call areas in the Atlantic Offshore Continental Shelf. Source: (Smith et al. (2015) , </a:t>
            </a:r>
            <a:r>
              <a:rPr b="1" i="1" lang="en" sz="1200">
                <a:solidFill>
                  <a:schemeClr val="dk1"/>
                </a:solidFill>
                <a:latin typeface="Calibri"/>
                <a:ea typeface="Calibri"/>
                <a:cs typeface="Calibri"/>
                <a:sym typeface="Calibri"/>
              </a:rPr>
              <a:t>illustration by Josh Bauer, NREL</a:t>
            </a:r>
          </a:p>
          <a:p>
            <a:pPr indent="-228600" lvl="0" marL="457200" rtl="0">
              <a:spcBef>
                <a:spcPts val="0"/>
              </a:spcBef>
            </a:pPr>
            <a:r>
              <a:rPr lang="en"/>
              <a:t>Map is old. In 2017 report. BOEM gave new. Now being leased, and go through full marine spatial planning process that’s becoming mature in East coast and think about how to do this on West coast.</a:t>
            </a:r>
          </a:p>
          <a:p>
            <a:pPr indent="-228600" lvl="0" marL="457200" rtl="0">
              <a:spcBef>
                <a:spcPts val="0"/>
              </a:spcBef>
            </a:pPr>
            <a:r>
              <a:rPr lang="en"/>
              <a:t>BOEM: Joan not, but prob Doug.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t>How to meaningfully combine these many data layers?</a:t>
            </a:r>
          </a:p>
          <a:p>
            <a:pPr indent="-228600" lvl="0" marL="457200" rtl="0">
              <a:spcBef>
                <a:spcPts val="0"/>
              </a:spcBef>
            </a:pPr>
            <a:r>
              <a:rPr lang="en"/>
              <a:t>What other data is needed?</a:t>
            </a:r>
          </a:p>
          <a:p>
            <a:pPr indent="-228600" lvl="1" marL="914400">
              <a:spcBef>
                <a:spcPts val="0"/>
              </a:spcBef>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arineprotectedareas.noaa.gov/dataanalysis/atlas_ca/viewer/" TargetMode="External"/><Relationship Id="rId4" Type="http://schemas.openxmlformats.org/officeDocument/2006/relationships/image" Target="../media/image15.png"/><Relationship Id="rId5" Type="http://schemas.openxmlformats.org/officeDocument/2006/relationships/hyperlink" Target="https://marineprotectedareas.noaa.gov/dataanalysis/ocean_us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ecoquants.com/app/siting"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hyperlink" Target="https://github.com/ecoquants/nrel-cabl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hyperlink" Target="http://ecoquants.com/nrel-cables/scrape-marinecadastre.html" TargetMode="External"/><Relationship Id="rId10" Type="http://schemas.openxmlformats.org/officeDocument/2006/relationships/hyperlink" Target="https://www.ncddc.noaa.gov/website/DataAtlas/atlas.htm" TargetMode="External"/><Relationship Id="rId9" Type="http://schemas.openxmlformats.org/officeDocument/2006/relationships/hyperlink" Target="http://www.gsaaportal.org/" TargetMode="External"/><Relationship Id="rId5" Type="http://schemas.openxmlformats.org/officeDocument/2006/relationships/hyperlink" Target="https://caoffshorewind.databasin.org/" TargetMode="External"/><Relationship Id="rId6" Type="http://schemas.openxmlformats.org/officeDocument/2006/relationships/hyperlink" Target="http://portal.westcoastoceans.org/" TargetMode="External"/><Relationship Id="rId7" Type="http://schemas.openxmlformats.org/officeDocument/2006/relationships/hyperlink" Target="http://www.northeastoceandata.org/" TargetMode="External"/><Relationship Id="rId8" Type="http://schemas.openxmlformats.org/officeDocument/2006/relationships/hyperlink" Target="http://portal.midatlanticocean.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90525" y="354300"/>
            <a:ext cx="8222100" cy="1876800"/>
          </a:xfrm>
          <a:prstGeom prst="rect">
            <a:avLst/>
          </a:prstGeom>
        </p:spPr>
        <p:txBody>
          <a:bodyPr anchorCtr="0" anchor="b" bIns="91425" lIns="91425" rIns="91425" wrap="square" tIns="91425">
            <a:noAutofit/>
          </a:bodyPr>
          <a:lstStyle/>
          <a:p>
            <a:pPr lvl="0">
              <a:spcBef>
                <a:spcPts val="0"/>
              </a:spcBef>
              <a:buNone/>
            </a:pPr>
            <a:r>
              <a:rPr lang="en" sz="3600"/>
              <a:t>Evaluating Competing Ocean Uses</a:t>
            </a:r>
          </a:p>
          <a:p>
            <a:pPr lvl="0">
              <a:spcBef>
                <a:spcPts val="0"/>
              </a:spcBef>
              <a:buNone/>
            </a:pPr>
            <a:r>
              <a:rPr lang="en" sz="3600"/>
              <a:t>for Marine Renewable Energy</a:t>
            </a:r>
          </a:p>
        </p:txBody>
      </p:sp>
      <p:sp>
        <p:nvSpPr>
          <p:cNvPr id="55" name="Shape 55"/>
          <p:cNvSpPr txBox="1"/>
          <p:nvPr>
            <p:ph idx="1" type="subTitle"/>
          </p:nvPr>
        </p:nvSpPr>
        <p:spPr>
          <a:xfrm>
            <a:off x="390525" y="2231095"/>
            <a:ext cx="8222100" cy="2115000"/>
          </a:xfrm>
          <a:prstGeom prst="rect">
            <a:avLst/>
          </a:prstGeom>
        </p:spPr>
        <p:txBody>
          <a:bodyPr anchorCtr="0" anchor="t" bIns="91425" lIns="91425" rIns="91425" wrap="square" tIns="91425">
            <a:noAutofit/>
          </a:bodyPr>
          <a:lstStyle/>
          <a:p>
            <a:pPr lvl="0">
              <a:spcBef>
                <a:spcPts val="0"/>
              </a:spcBef>
              <a:buNone/>
            </a:pPr>
            <a:r>
              <a:rPr lang="en" sz="1800"/>
              <a:t>Ben Best</a:t>
            </a:r>
            <a:r>
              <a:rPr baseline="30000" lang="en" sz="1800"/>
              <a:t>1</a:t>
            </a:r>
            <a:r>
              <a:rPr lang="en" sz="1800"/>
              <a:t>, Levi Kilcher</a:t>
            </a:r>
            <a:r>
              <a:rPr baseline="30000" lang="en" sz="1800"/>
              <a:t>2</a:t>
            </a:r>
            <a:r>
              <a:rPr lang="en" sz="1800"/>
              <a:t>, Walter Musial</a:t>
            </a:r>
            <a:r>
              <a:rPr baseline="30000" lang="en" sz="1800"/>
              <a:t>2</a:t>
            </a:r>
            <a:r>
              <a:rPr lang="en" sz="1800"/>
              <a:t>, Suzanne Tegen</a:t>
            </a:r>
            <a:r>
              <a:rPr baseline="30000" lang="en" sz="1800"/>
              <a:t>2</a:t>
            </a:r>
            <a:br>
              <a:rPr lang="en" sz="2400"/>
            </a:br>
          </a:p>
          <a:p>
            <a:pPr lvl="0">
              <a:spcBef>
                <a:spcPts val="0"/>
              </a:spcBef>
              <a:buNone/>
            </a:pPr>
            <a:r>
              <a:rPr lang="en" sz="1800"/>
              <a:t>Pacific Region Marine Renewables Environmental Regulatory Workshop</a:t>
            </a:r>
            <a:br>
              <a:rPr lang="en" sz="1800"/>
            </a:br>
            <a:r>
              <a:rPr lang="en" sz="1800"/>
              <a:t>September 12, 2017</a:t>
            </a:r>
            <a:br>
              <a:rPr lang="en" sz="1800"/>
            </a:br>
          </a:p>
          <a:p>
            <a:pPr lvl="0">
              <a:spcBef>
                <a:spcPts val="0"/>
              </a:spcBef>
              <a:buNone/>
            </a:pPr>
            <a:br>
              <a:rPr lang="en" sz="2400"/>
            </a:br>
            <a:r>
              <a:rPr baseline="30000" lang="en" sz="1400"/>
              <a:t>1</a:t>
            </a:r>
            <a:r>
              <a:rPr lang="en" sz="1400"/>
              <a:t> EcoQuants, Santa Barbara, CA</a:t>
            </a:r>
          </a:p>
          <a:p>
            <a:pPr lvl="0">
              <a:spcBef>
                <a:spcPts val="0"/>
              </a:spcBef>
              <a:buNone/>
            </a:pPr>
            <a:r>
              <a:rPr baseline="30000" lang="en" sz="1400"/>
              <a:t>2</a:t>
            </a:r>
            <a:r>
              <a:rPr lang="en" sz="1400"/>
              <a:t> National Renewable Energy Lab, Golden, CO</a:t>
            </a:r>
          </a:p>
          <a:p>
            <a:pPr lvl="0">
              <a:spcBef>
                <a:spcPts val="0"/>
              </a:spcBef>
              <a:buNone/>
            </a:pPr>
            <a:r>
              <a:t/>
            </a:r>
            <a:endParaRPr sz="2400"/>
          </a:p>
          <a:p>
            <a:pPr lvl="0">
              <a:spcBef>
                <a:spcPts val="0"/>
              </a:spcBef>
              <a:buNone/>
            </a:pPr>
            <a:r>
              <a:t/>
            </a:r>
            <a:endParaRPr sz="2400"/>
          </a:p>
        </p:txBody>
      </p:sp>
      <p:pic>
        <p:nvPicPr>
          <p:cNvPr id="56" name="Shape 56"/>
          <p:cNvPicPr preferRelativeResize="0"/>
          <p:nvPr/>
        </p:nvPicPr>
        <p:blipFill>
          <a:blip r:embed="rId3">
            <a:alphaModFix/>
          </a:blip>
          <a:stretch>
            <a:fillRect/>
          </a:stretch>
        </p:blipFill>
        <p:spPr>
          <a:xfrm>
            <a:off x="7376275" y="4637922"/>
            <a:ext cx="1767725" cy="505574"/>
          </a:xfrm>
          <a:prstGeom prst="rect">
            <a:avLst/>
          </a:prstGeom>
          <a:noFill/>
          <a:ln>
            <a:noFill/>
          </a:ln>
        </p:spPr>
      </p:pic>
      <p:pic>
        <p:nvPicPr>
          <p:cNvPr id="57" name="Shape 57"/>
          <p:cNvPicPr preferRelativeResize="0"/>
          <p:nvPr/>
        </p:nvPicPr>
        <p:blipFill>
          <a:blip r:embed="rId4">
            <a:alphaModFix/>
          </a:blip>
          <a:stretch>
            <a:fillRect/>
          </a:stretch>
        </p:blipFill>
        <p:spPr>
          <a:xfrm>
            <a:off x="-3" y="4637926"/>
            <a:ext cx="2018323" cy="505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2211900" cy="572700"/>
          </a:xfrm>
          <a:prstGeom prst="rect">
            <a:avLst/>
          </a:prstGeom>
        </p:spPr>
        <p:txBody>
          <a:bodyPr anchorCtr="0" anchor="t" bIns="91425" lIns="91425" rIns="91425" wrap="square" tIns="91425">
            <a:noAutofit/>
          </a:bodyPr>
          <a:lstStyle/>
          <a:p>
            <a:pPr lvl="0">
              <a:spcBef>
                <a:spcPts val="0"/>
              </a:spcBef>
              <a:buNone/>
            </a:pPr>
            <a:r>
              <a:rPr lang="en"/>
              <a:t>Ocean uses</a:t>
            </a:r>
          </a:p>
        </p:txBody>
      </p:sp>
      <p:pic>
        <p:nvPicPr>
          <p:cNvPr id="118" name="Shape 118">
            <a:hlinkClick r:id="rId3"/>
          </p:cNvPr>
          <p:cNvPicPr preferRelativeResize="0"/>
          <p:nvPr/>
        </p:nvPicPr>
        <p:blipFill>
          <a:blip r:embed="rId4">
            <a:alphaModFix/>
          </a:blip>
          <a:stretch>
            <a:fillRect/>
          </a:stretch>
        </p:blipFill>
        <p:spPr>
          <a:xfrm>
            <a:off x="1955975" y="1017725"/>
            <a:ext cx="5697039" cy="3820975"/>
          </a:xfrm>
          <a:prstGeom prst="rect">
            <a:avLst/>
          </a:prstGeom>
          <a:noFill/>
          <a:ln>
            <a:noFill/>
          </a:ln>
        </p:spPr>
      </p:pic>
      <p:sp>
        <p:nvSpPr>
          <p:cNvPr id="119" name="Shape 119"/>
          <p:cNvSpPr txBox="1"/>
          <p:nvPr/>
        </p:nvSpPr>
        <p:spPr>
          <a:xfrm>
            <a:off x="1601775" y="4927250"/>
            <a:ext cx="7264800" cy="8475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20" name="Shape 120"/>
          <p:cNvSpPr txBox="1"/>
          <p:nvPr/>
        </p:nvSpPr>
        <p:spPr>
          <a:xfrm>
            <a:off x="0" y="4838700"/>
            <a:ext cx="9144000" cy="847500"/>
          </a:xfrm>
          <a:prstGeom prst="rect">
            <a:avLst/>
          </a:prstGeom>
          <a:noFill/>
          <a:ln>
            <a:noFill/>
          </a:ln>
        </p:spPr>
        <p:txBody>
          <a:bodyPr anchorCtr="0" anchor="t" bIns="91425" lIns="91425" rIns="91425" wrap="square" tIns="91425">
            <a:noAutofit/>
          </a:bodyPr>
          <a:lstStyle/>
          <a:p>
            <a:pPr lvl="0" algn="ctr">
              <a:spcBef>
                <a:spcPts val="0"/>
              </a:spcBef>
              <a:buNone/>
            </a:pPr>
            <a:r>
              <a:rPr lang="en" u="sng">
                <a:solidFill>
                  <a:schemeClr val="hlink"/>
                </a:solidFill>
                <a:hlinkClick r:id="rId5"/>
              </a:rPr>
              <a:t>marineprotectedareas.noaa.gov/dataanalysis/ocean_uses</a:t>
            </a:r>
            <a:r>
              <a:rPr lang="en"/>
              <a:t> </a:t>
            </a:r>
          </a:p>
        </p:txBody>
      </p:sp>
      <p:sp>
        <p:nvSpPr>
          <p:cNvPr id="121" name="Shape 121"/>
          <p:cNvSpPr txBox="1"/>
          <p:nvPr>
            <p:ph type="title"/>
          </p:nvPr>
        </p:nvSpPr>
        <p:spPr>
          <a:xfrm>
            <a:off x="2218150" y="445025"/>
            <a:ext cx="6925500" cy="572700"/>
          </a:xfrm>
          <a:prstGeom prst="rect">
            <a:avLst/>
          </a:prstGeom>
        </p:spPr>
        <p:txBody>
          <a:bodyPr anchorCtr="0" anchor="t" bIns="91425" lIns="91425" rIns="91425" wrap="square" tIns="91425">
            <a:noAutofit/>
          </a:bodyPr>
          <a:lstStyle/>
          <a:p>
            <a:pPr lvl="0" rtl="0">
              <a:spcBef>
                <a:spcPts val="0"/>
              </a:spcBef>
              <a:buNone/>
            </a:pPr>
            <a:r>
              <a:rPr lang="en"/>
              <a:t>: equal weights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User defined weights</a:t>
            </a:r>
          </a:p>
        </p:txBody>
      </p:sp>
      <p:pic>
        <p:nvPicPr>
          <p:cNvPr id="127" name="Shape 127"/>
          <p:cNvPicPr preferRelativeResize="0"/>
          <p:nvPr/>
        </p:nvPicPr>
        <p:blipFill>
          <a:blip r:embed="rId3">
            <a:alphaModFix/>
          </a:blip>
          <a:stretch>
            <a:fillRect/>
          </a:stretch>
        </p:blipFill>
        <p:spPr>
          <a:xfrm>
            <a:off x="1919576" y="1017725"/>
            <a:ext cx="5304846" cy="3820973"/>
          </a:xfrm>
          <a:prstGeom prst="rect">
            <a:avLst/>
          </a:prstGeom>
          <a:noFill/>
          <a:ln>
            <a:noFill/>
          </a:ln>
        </p:spPr>
      </p:pic>
      <p:sp>
        <p:nvSpPr>
          <p:cNvPr id="128" name="Shape 128"/>
          <p:cNvSpPr txBox="1"/>
          <p:nvPr/>
        </p:nvSpPr>
        <p:spPr>
          <a:xfrm>
            <a:off x="0" y="4784400"/>
            <a:ext cx="9144000" cy="359100"/>
          </a:xfrm>
          <a:prstGeom prst="rect">
            <a:avLst/>
          </a:prstGeom>
          <a:noFill/>
          <a:ln>
            <a:noFill/>
          </a:ln>
        </p:spPr>
        <p:txBody>
          <a:bodyPr anchorCtr="0" anchor="t" bIns="91425" lIns="91425" rIns="91425" wrap="square" tIns="91425">
            <a:noAutofit/>
          </a:bodyPr>
          <a:lstStyle/>
          <a:p>
            <a:pPr lvl="0" algn="ctr">
              <a:spcBef>
                <a:spcPts val="0"/>
              </a:spcBef>
              <a:buNone/>
            </a:pPr>
            <a:r>
              <a:rPr lang="en" sz="1100"/>
              <a:t>Hazen et al (2017) EcoCast. </a:t>
            </a:r>
            <a:r>
              <a:rPr i="1" lang="en" sz="1100"/>
              <a:t>Presentation to NOAA One Science Seminar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idx="1" type="body"/>
          </p:nvPr>
        </p:nvSpPr>
        <p:spPr>
          <a:xfrm>
            <a:off x="317924" y="3229200"/>
            <a:ext cx="6038700" cy="1914300"/>
          </a:xfrm>
          <a:prstGeom prst="rect">
            <a:avLst/>
          </a:prstGeom>
        </p:spPr>
        <p:txBody>
          <a:bodyPr anchorCtr="0" anchor="t" bIns="91425" lIns="91425" rIns="91425" wrap="square" tIns="91425">
            <a:noAutofit/>
          </a:bodyPr>
          <a:lstStyle/>
          <a:p>
            <a:pPr indent="-228600" lvl="0" marL="457200" rtl="0">
              <a:spcBef>
                <a:spcPts val="0"/>
              </a:spcBef>
            </a:pPr>
            <a:r>
              <a:rPr lang="en"/>
              <a:t>species x human impact</a:t>
            </a:r>
            <a:br>
              <a:rPr lang="en"/>
            </a:br>
            <a:br>
              <a:rPr lang="en"/>
            </a:br>
            <a:br>
              <a:rPr lang="en"/>
            </a:br>
            <a:br>
              <a:rPr lang="en"/>
            </a:br>
            <a:br>
              <a:rPr lang="en"/>
            </a:br>
            <a:r>
              <a:rPr lang="en" sz="1100">
                <a:solidFill>
                  <a:schemeClr val="dk1"/>
                </a:solidFill>
              </a:rPr>
              <a:t>Maxwell et al (2013) Cumulative human impacts on marine predators. </a:t>
            </a:r>
            <a:r>
              <a:rPr i="1" lang="en" sz="1100">
                <a:solidFill>
                  <a:schemeClr val="dk1"/>
                </a:solidFill>
              </a:rPr>
              <a:t>Nature Comm.</a:t>
            </a:r>
          </a:p>
        </p:txBody>
      </p:sp>
      <p:sp>
        <p:nvSpPr>
          <p:cNvPr id="134" name="Shape 13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Expert derived weights</a:t>
            </a:r>
          </a:p>
        </p:txBody>
      </p:sp>
      <p:sp>
        <p:nvSpPr>
          <p:cNvPr id="135" name="Shape 135"/>
          <p:cNvSpPr txBox="1"/>
          <p:nvPr>
            <p:ph idx="1" type="body"/>
          </p:nvPr>
        </p:nvSpPr>
        <p:spPr>
          <a:xfrm>
            <a:off x="311700" y="1152475"/>
            <a:ext cx="6347400" cy="2177400"/>
          </a:xfrm>
          <a:prstGeom prst="rect">
            <a:avLst/>
          </a:prstGeom>
        </p:spPr>
        <p:txBody>
          <a:bodyPr anchorCtr="0" anchor="t" bIns="91425" lIns="91425" rIns="91425" wrap="square" tIns="91425">
            <a:noAutofit/>
          </a:bodyPr>
          <a:lstStyle/>
          <a:p>
            <a:pPr indent="-228600" lvl="0" marL="457200">
              <a:spcBef>
                <a:spcPts val="0"/>
              </a:spcBef>
            </a:pPr>
            <a:r>
              <a:rPr lang="en"/>
              <a:t>Cumulative impact analysis</a:t>
            </a:r>
            <a:br>
              <a:rPr lang="en"/>
            </a:br>
            <a:r>
              <a:rPr lang="en"/>
              <a:t>habitat x human impact</a:t>
            </a:r>
            <a:br>
              <a:rPr lang="en"/>
            </a:br>
            <a:br>
              <a:rPr lang="en"/>
            </a:br>
            <a:br>
              <a:rPr lang="en"/>
            </a:br>
            <a:br>
              <a:rPr lang="en"/>
            </a:br>
            <a:br>
              <a:rPr lang="en"/>
            </a:br>
            <a:r>
              <a:rPr lang="en" sz="1100">
                <a:solidFill>
                  <a:schemeClr val="dk1"/>
                </a:solidFill>
              </a:rPr>
              <a:t>Halpern et al (2008) A Global Map of Human Impact on Marine Ecosystems. </a:t>
            </a:r>
            <a:r>
              <a:rPr i="1" lang="en" sz="1100">
                <a:solidFill>
                  <a:schemeClr val="dk1"/>
                </a:solidFill>
              </a:rPr>
              <a:t>Science</a:t>
            </a:r>
          </a:p>
        </p:txBody>
      </p:sp>
      <p:pic>
        <p:nvPicPr>
          <p:cNvPr id="136" name="Shape 136"/>
          <p:cNvPicPr preferRelativeResize="0"/>
          <p:nvPr/>
        </p:nvPicPr>
        <p:blipFill rotWithShape="1">
          <a:blip r:embed="rId3">
            <a:alphaModFix/>
          </a:blip>
          <a:srcRect b="10554" l="0" r="0" t="0"/>
          <a:stretch/>
        </p:blipFill>
        <p:spPr>
          <a:xfrm>
            <a:off x="5767449" y="1498899"/>
            <a:ext cx="2957525" cy="1488425"/>
          </a:xfrm>
          <a:prstGeom prst="rect">
            <a:avLst/>
          </a:prstGeom>
          <a:noFill/>
          <a:ln>
            <a:noFill/>
          </a:ln>
        </p:spPr>
      </p:pic>
      <p:pic>
        <p:nvPicPr>
          <p:cNvPr id="137" name="Shape 137"/>
          <p:cNvPicPr preferRelativeResize="0"/>
          <p:nvPr/>
        </p:nvPicPr>
        <p:blipFill>
          <a:blip r:embed="rId4">
            <a:alphaModFix/>
          </a:blip>
          <a:stretch>
            <a:fillRect/>
          </a:stretch>
        </p:blipFill>
        <p:spPr>
          <a:xfrm>
            <a:off x="1423696" y="1894850"/>
            <a:ext cx="4221075" cy="1098449"/>
          </a:xfrm>
          <a:prstGeom prst="rect">
            <a:avLst/>
          </a:prstGeom>
          <a:noFill/>
          <a:ln>
            <a:noFill/>
          </a:ln>
        </p:spPr>
      </p:pic>
      <p:grpSp>
        <p:nvGrpSpPr>
          <p:cNvPr id="138" name="Shape 138"/>
          <p:cNvGrpSpPr/>
          <p:nvPr/>
        </p:nvGrpSpPr>
        <p:grpSpPr>
          <a:xfrm>
            <a:off x="909025" y="3468499"/>
            <a:ext cx="6959774" cy="1622249"/>
            <a:chOff x="909025" y="3468499"/>
            <a:chExt cx="6959774" cy="1622249"/>
          </a:xfrm>
        </p:grpSpPr>
        <p:pic>
          <p:nvPicPr>
            <p:cNvPr id="139" name="Shape 139"/>
            <p:cNvPicPr preferRelativeResize="0"/>
            <p:nvPr/>
          </p:nvPicPr>
          <p:blipFill rotWithShape="1">
            <a:blip r:embed="rId5">
              <a:alphaModFix/>
            </a:blip>
            <a:srcRect b="0" l="408" r="0" t="1302"/>
            <a:stretch/>
          </p:blipFill>
          <p:spPr>
            <a:xfrm>
              <a:off x="909025" y="3644750"/>
              <a:ext cx="4702214" cy="1098449"/>
            </a:xfrm>
            <a:prstGeom prst="rect">
              <a:avLst/>
            </a:prstGeom>
            <a:noFill/>
            <a:ln>
              <a:noFill/>
            </a:ln>
          </p:spPr>
        </p:pic>
        <p:pic>
          <p:nvPicPr>
            <p:cNvPr id="140" name="Shape 140"/>
            <p:cNvPicPr preferRelativeResize="0"/>
            <p:nvPr/>
          </p:nvPicPr>
          <p:blipFill>
            <a:blip r:embed="rId6">
              <a:alphaModFix/>
            </a:blip>
            <a:stretch>
              <a:fillRect/>
            </a:stretch>
          </p:blipFill>
          <p:spPr>
            <a:xfrm>
              <a:off x="6703975" y="3468499"/>
              <a:ext cx="1164824" cy="16222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Open data science tools - Ocean Health Index </a:t>
            </a:r>
          </a:p>
        </p:txBody>
      </p:sp>
      <p:sp>
        <p:nvSpPr>
          <p:cNvPr id="146" name="Shape 146"/>
          <p:cNvSpPr txBox="1"/>
          <p:nvPr/>
        </p:nvSpPr>
        <p:spPr>
          <a:xfrm>
            <a:off x="12000" y="4703625"/>
            <a:ext cx="9144000" cy="6420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a:t>Lowndes, Best et al (2017) </a:t>
            </a:r>
            <a:r>
              <a:rPr lang="en" sz="1200"/>
              <a:t>Our path to better science in less time using open data science tools. </a:t>
            </a:r>
            <a:r>
              <a:rPr i="1" lang="en" sz="1200"/>
              <a:t>Nature Eco &amp; Evo</a:t>
            </a:r>
          </a:p>
        </p:txBody>
      </p:sp>
      <p:pic>
        <p:nvPicPr>
          <p:cNvPr id="147" name="Shape 147"/>
          <p:cNvPicPr preferRelativeResize="0"/>
          <p:nvPr/>
        </p:nvPicPr>
        <p:blipFill>
          <a:blip r:embed="rId3">
            <a:alphaModFix/>
          </a:blip>
          <a:stretch>
            <a:fillRect/>
          </a:stretch>
        </p:blipFill>
        <p:spPr>
          <a:xfrm>
            <a:off x="1501625" y="1017725"/>
            <a:ext cx="5107274" cy="3907100"/>
          </a:xfrm>
          <a:prstGeom prst="rect">
            <a:avLst/>
          </a:prstGeom>
          <a:noFill/>
          <a:ln>
            <a:noFill/>
          </a:ln>
        </p:spPr>
      </p:pic>
      <p:pic>
        <p:nvPicPr>
          <p:cNvPr id="148" name="Shape 148"/>
          <p:cNvPicPr preferRelativeResize="0"/>
          <p:nvPr/>
        </p:nvPicPr>
        <p:blipFill>
          <a:blip r:embed="rId4">
            <a:alphaModFix/>
          </a:blip>
          <a:stretch>
            <a:fillRect/>
          </a:stretch>
        </p:blipFill>
        <p:spPr>
          <a:xfrm>
            <a:off x="6683325" y="1017725"/>
            <a:ext cx="2460674" cy="2218725"/>
          </a:xfrm>
          <a:prstGeom prst="rect">
            <a:avLst/>
          </a:prstGeom>
          <a:noFill/>
          <a:ln>
            <a:noFill/>
          </a:ln>
        </p:spPr>
      </p:pic>
      <p:pic>
        <p:nvPicPr>
          <p:cNvPr id="149" name="Shape 149"/>
          <p:cNvPicPr preferRelativeResize="0"/>
          <p:nvPr/>
        </p:nvPicPr>
        <p:blipFill>
          <a:blip r:embed="rId5">
            <a:alphaModFix/>
          </a:blip>
          <a:stretch>
            <a:fillRect/>
          </a:stretch>
        </p:blipFill>
        <p:spPr>
          <a:xfrm>
            <a:off x="6867700" y="3278025"/>
            <a:ext cx="2276299" cy="1575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Spatial decision support system</a:t>
            </a:r>
          </a:p>
        </p:txBody>
      </p:sp>
      <p:sp>
        <p:nvSpPr>
          <p:cNvPr id="155" name="Shape 155"/>
          <p:cNvSpPr txBox="1"/>
          <p:nvPr/>
        </p:nvSpPr>
        <p:spPr>
          <a:xfrm>
            <a:off x="0" y="4852100"/>
            <a:ext cx="9144000" cy="310200"/>
          </a:xfrm>
          <a:prstGeom prst="rect">
            <a:avLst/>
          </a:prstGeom>
          <a:noFill/>
          <a:ln>
            <a:noFill/>
          </a:ln>
        </p:spPr>
        <p:txBody>
          <a:bodyPr anchorCtr="0" anchor="t" bIns="91425" lIns="91425" rIns="91425" wrap="square" tIns="91425">
            <a:noAutofit/>
          </a:bodyPr>
          <a:lstStyle/>
          <a:p>
            <a:pPr lvl="0" algn="ctr">
              <a:spcBef>
                <a:spcPts val="0"/>
              </a:spcBef>
              <a:buNone/>
            </a:pPr>
            <a:r>
              <a:rPr lang="en" sz="1100"/>
              <a:t>Best (2016) Data to Decision in a Dynamic Ocean: Robust Species Distribution Models and Spatial Decision Frameworks. </a:t>
            </a:r>
            <a:r>
              <a:rPr i="1" lang="en" sz="1100"/>
              <a:t>Duke Dissertation</a:t>
            </a:r>
          </a:p>
        </p:txBody>
      </p:sp>
      <p:sp>
        <p:nvSpPr>
          <p:cNvPr id="156" name="Shape 156"/>
          <p:cNvSpPr txBox="1"/>
          <p:nvPr/>
        </p:nvSpPr>
        <p:spPr>
          <a:xfrm>
            <a:off x="0" y="4587300"/>
            <a:ext cx="9144000" cy="310200"/>
          </a:xfrm>
          <a:prstGeom prst="rect">
            <a:avLst/>
          </a:prstGeom>
          <a:noFill/>
          <a:ln>
            <a:noFill/>
          </a:ln>
        </p:spPr>
        <p:txBody>
          <a:bodyPr anchorCtr="0" anchor="t" bIns="91425" lIns="91425" rIns="91425" wrap="square" tIns="91425">
            <a:noAutofit/>
          </a:bodyPr>
          <a:lstStyle/>
          <a:p>
            <a:pPr lvl="0" algn="ctr">
              <a:spcBef>
                <a:spcPts val="0"/>
              </a:spcBef>
              <a:buNone/>
            </a:pPr>
            <a:r>
              <a:rPr lang="en" u="sng">
                <a:solidFill>
                  <a:schemeClr val="hlink"/>
                </a:solidFill>
                <a:hlinkClick r:id="rId3"/>
              </a:rPr>
              <a:t>ecoquants.com/app/siting</a:t>
            </a:r>
          </a:p>
        </p:txBody>
      </p:sp>
      <p:pic>
        <p:nvPicPr>
          <p:cNvPr id="157" name="Shape 157"/>
          <p:cNvPicPr preferRelativeResize="0"/>
          <p:nvPr/>
        </p:nvPicPr>
        <p:blipFill>
          <a:blip r:embed="rId4">
            <a:alphaModFix/>
          </a:blip>
          <a:stretch>
            <a:fillRect/>
          </a:stretch>
        </p:blipFill>
        <p:spPr>
          <a:xfrm>
            <a:off x="995750" y="1170125"/>
            <a:ext cx="7486379" cy="3417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lang="en"/>
              <a:t>Present: Cable Analysis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Submarine Cable Safety Product</a:t>
            </a:r>
          </a:p>
        </p:txBody>
      </p:sp>
      <p:sp>
        <p:nvSpPr>
          <p:cNvPr id="168" name="Shape 168"/>
          <p:cNvSpPr txBox="1"/>
          <p:nvPr>
            <p:ph idx="1" type="body"/>
          </p:nvPr>
        </p:nvSpPr>
        <p:spPr>
          <a:xfrm>
            <a:off x="311700" y="1152475"/>
            <a:ext cx="8520600" cy="2433900"/>
          </a:xfrm>
          <a:prstGeom prst="rect">
            <a:avLst/>
          </a:prstGeom>
        </p:spPr>
        <p:txBody>
          <a:bodyPr anchorCtr="0" anchor="t" bIns="91425" lIns="91425" rIns="91425" wrap="square" tIns="91425">
            <a:noAutofit/>
          </a:bodyPr>
          <a:lstStyle/>
          <a:p>
            <a:pPr indent="-228600" lvl="0" marL="457200" rtl="0">
              <a:spcBef>
                <a:spcPts val="0"/>
              </a:spcBef>
            </a:pPr>
            <a:r>
              <a:rPr lang="en"/>
              <a:t>Derive from Submarine Cables (on MarineCadastre.gov)</a:t>
            </a:r>
          </a:p>
          <a:p>
            <a:pPr indent="-228600" lvl="0" marL="457200" rtl="0">
              <a:spcBef>
                <a:spcPts val="0"/>
              </a:spcBef>
            </a:pPr>
            <a:r>
              <a:rPr lang="en"/>
              <a:t>Apply industry advised horizontal buffers based on depth</a:t>
            </a:r>
          </a:p>
          <a:p>
            <a:pPr indent="-228600" lvl="1" marL="914400" rtl="0">
              <a:spcBef>
                <a:spcPts val="0"/>
              </a:spcBef>
            </a:pPr>
            <a:r>
              <a:rPr lang="en"/>
              <a:t>Minimum: max(500m, 2 </a:t>
            </a:r>
            <a:r>
              <a:rPr lang="en"/>
              <a:t>x</a:t>
            </a:r>
            <a:r>
              <a:rPr lang="en"/>
              <a:t> depth)</a:t>
            </a:r>
          </a:p>
          <a:p>
            <a:pPr indent="-228600" lvl="1" marL="914400" rtl="0">
              <a:spcBef>
                <a:spcPts val="0"/>
              </a:spcBef>
            </a:pPr>
            <a:r>
              <a:rPr lang="en"/>
              <a:t>Recommended: max(</a:t>
            </a:r>
            <a:r>
              <a:rPr lang="en"/>
              <a:t>500m, 3 x depth)</a:t>
            </a:r>
          </a:p>
          <a:p>
            <a:pPr indent="-228600" lvl="0" marL="457200">
              <a:spcBef>
                <a:spcPts val="0"/>
              </a:spcBef>
            </a:pPr>
            <a:r>
              <a:rPr lang="en"/>
              <a:t>Extract overlap with energy resources (tidal, wave, wind)</a:t>
            </a:r>
          </a:p>
        </p:txBody>
      </p:sp>
      <p:pic>
        <p:nvPicPr>
          <p:cNvPr id="169" name="Shape 169"/>
          <p:cNvPicPr preferRelativeResize="0"/>
          <p:nvPr/>
        </p:nvPicPr>
        <p:blipFill>
          <a:blip r:embed="rId3">
            <a:alphaModFix/>
          </a:blip>
          <a:stretch>
            <a:fillRect/>
          </a:stretch>
        </p:blipFill>
        <p:spPr>
          <a:xfrm>
            <a:off x="1589425" y="2667925"/>
            <a:ext cx="5192775" cy="243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Depth-varying cable buffer</a:t>
            </a:r>
          </a:p>
        </p:txBody>
      </p:sp>
      <p:pic>
        <p:nvPicPr>
          <p:cNvPr id="175" name="Shape 175"/>
          <p:cNvPicPr preferRelativeResize="0"/>
          <p:nvPr/>
        </p:nvPicPr>
        <p:blipFill>
          <a:blip r:embed="rId3">
            <a:alphaModFix/>
          </a:blip>
          <a:stretch>
            <a:fillRect/>
          </a:stretch>
        </p:blipFill>
        <p:spPr>
          <a:xfrm>
            <a:off x="1665875" y="1017725"/>
            <a:ext cx="5541238" cy="3820973"/>
          </a:xfrm>
          <a:prstGeom prst="rect">
            <a:avLst/>
          </a:prstGeom>
          <a:noFill/>
          <a:ln>
            <a:noFill/>
          </a:ln>
        </p:spPr>
      </p:pic>
      <p:sp>
        <p:nvSpPr>
          <p:cNvPr id="176" name="Shape 176"/>
          <p:cNvSpPr txBox="1"/>
          <p:nvPr/>
        </p:nvSpPr>
        <p:spPr>
          <a:xfrm>
            <a:off x="0" y="4838700"/>
            <a:ext cx="9144000" cy="847500"/>
          </a:xfrm>
          <a:prstGeom prst="rect">
            <a:avLst/>
          </a:prstGeom>
          <a:noFill/>
          <a:ln>
            <a:noFill/>
          </a:ln>
        </p:spPr>
        <p:txBody>
          <a:bodyPr anchorCtr="0" anchor="t" bIns="91425" lIns="91425" rIns="91425" wrap="square" tIns="91425">
            <a:noAutofit/>
          </a:bodyPr>
          <a:lstStyle/>
          <a:p>
            <a:pPr lvl="0" algn="ctr">
              <a:spcBef>
                <a:spcPts val="0"/>
              </a:spcBef>
              <a:buNone/>
            </a:pPr>
            <a:r>
              <a:rPr lang="en" u="sng">
                <a:solidFill>
                  <a:schemeClr val="hlink"/>
                </a:solidFill>
                <a:hlinkClick r:id="rId4"/>
              </a:rPr>
              <a:t>github.com/ecoquants/nrel-cables</a:t>
            </a:r>
            <a:r>
              <a:rPr lang="en"/>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Overlap with energy resources</a:t>
            </a:r>
          </a:p>
        </p:txBody>
      </p:sp>
      <p:pic>
        <p:nvPicPr>
          <p:cNvPr id="182" name="Shape 182"/>
          <p:cNvPicPr preferRelativeResize="0"/>
          <p:nvPr/>
        </p:nvPicPr>
        <p:blipFill>
          <a:blip r:embed="rId3">
            <a:alphaModFix/>
          </a:blip>
          <a:stretch>
            <a:fillRect/>
          </a:stretch>
        </p:blipFill>
        <p:spPr>
          <a:xfrm>
            <a:off x="1842050" y="1145275"/>
            <a:ext cx="5586312"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lang="en"/>
              <a:t>Future: Competing Uses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Need for marine renewable energy</a:t>
            </a:r>
          </a:p>
        </p:txBody>
      </p:sp>
      <p:sp>
        <p:nvSpPr>
          <p:cNvPr id="63" name="Shape 6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ct val="100000"/>
            </a:pPr>
            <a:r>
              <a:rPr lang="en" sz="2400"/>
              <a:t>Reduce:</a:t>
            </a:r>
          </a:p>
          <a:p>
            <a:pPr indent="-381000" lvl="1" marL="914400" rtl="0">
              <a:spcBef>
                <a:spcPts val="0"/>
              </a:spcBef>
              <a:buSzPct val="100000"/>
            </a:pPr>
            <a:r>
              <a:rPr lang="en" sz="2400"/>
              <a:t>Greenhouse gases</a:t>
            </a:r>
          </a:p>
          <a:p>
            <a:pPr indent="-381000" lvl="1" marL="914400" rtl="0">
              <a:spcBef>
                <a:spcPts val="0"/>
              </a:spcBef>
              <a:buSzPct val="100000"/>
            </a:pPr>
            <a:r>
              <a:rPr lang="en" sz="2400"/>
              <a:t>Foreign dependence on energy</a:t>
            </a:r>
          </a:p>
          <a:p>
            <a:pPr indent="-381000" lvl="0" marL="457200" rtl="0">
              <a:spcBef>
                <a:spcPts val="0"/>
              </a:spcBef>
              <a:buSzPct val="100000"/>
            </a:pPr>
            <a:r>
              <a:rPr lang="en" sz="2400"/>
              <a:t>Marine energy advantages:</a:t>
            </a:r>
          </a:p>
          <a:p>
            <a:pPr indent="-381000" lvl="1" marL="914400" rtl="0">
              <a:spcBef>
                <a:spcPts val="0"/>
              </a:spcBef>
              <a:buSzPct val="100000"/>
            </a:pPr>
            <a:r>
              <a:rPr lang="en" sz="2400"/>
              <a:t>Complementary</a:t>
            </a:r>
            <a:r>
              <a:rPr lang="en"/>
              <a:t> to other large scale renewable energy </a:t>
            </a:r>
          </a:p>
          <a:p>
            <a:pPr indent="-381000" lvl="1" marL="914400" rtl="0">
              <a:spcBef>
                <a:spcPts val="0"/>
              </a:spcBef>
              <a:buSzPct val="100000"/>
            </a:pPr>
            <a:r>
              <a:rPr lang="en" sz="2400"/>
              <a:t>Predictability</a:t>
            </a:r>
            <a:r>
              <a:rPr lang="en"/>
              <a:t> throughout day and seasons</a:t>
            </a:r>
          </a:p>
          <a:p>
            <a:pPr indent="-381000" lvl="1" marL="914400">
              <a:spcBef>
                <a:spcPts val="0"/>
              </a:spcBef>
              <a:buSzPct val="100000"/>
            </a:pPr>
            <a:r>
              <a:rPr lang="en" sz="2400"/>
              <a:t>Access</a:t>
            </a:r>
            <a:r>
              <a:rPr lang="en"/>
              <a:t> to dense coastal populations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0" st="0"/>
                                            </p:txEl>
                                          </p:spTgt>
                                        </p:tgtEl>
                                        <p:attrNameLst>
                                          <p:attrName>style.visibility</p:attrName>
                                        </p:attrNameLst>
                                      </p:cBhvr>
                                      <p:to>
                                        <p:strVal val="visible"/>
                                      </p:to>
                                    </p:set>
                                    <p:animEffect filter="fade" transition="in">
                                      <p:cBhvr>
                                        <p:cTn dur="1000"/>
                                        <p:tgtEl>
                                          <p:spTgt spid="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1" st="1"/>
                                            </p:txEl>
                                          </p:spTgt>
                                        </p:tgtEl>
                                        <p:attrNameLst>
                                          <p:attrName>style.visibility</p:attrName>
                                        </p:attrNameLst>
                                      </p:cBhvr>
                                      <p:to>
                                        <p:strVal val="visible"/>
                                      </p:to>
                                    </p:set>
                                    <p:animEffect filter="fade" transition="in">
                                      <p:cBhvr>
                                        <p:cTn dur="1000"/>
                                        <p:tgtEl>
                                          <p:spTgt spid="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2" st="2"/>
                                            </p:txEl>
                                          </p:spTgt>
                                        </p:tgtEl>
                                        <p:attrNameLst>
                                          <p:attrName>style.visibility</p:attrName>
                                        </p:attrNameLst>
                                      </p:cBhvr>
                                      <p:to>
                                        <p:strVal val="visible"/>
                                      </p:to>
                                    </p:set>
                                    <p:animEffect filter="fade" transition="in">
                                      <p:cBhvr>
                                        <p:cTn dur="1000"/>
                                        <p:tgtEl>
                                          <p:spTgt spid="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3" st="3"/>
                                            </p:txEl>
                                          </p:spTgt>
                                        </p:tgtEl>
                                        <p:attrNameLst>
                                          <p:attrName>style.visibility</p:attrName>
                                        </p:attrNameLst>
                                      </p:cBhvr>
                                      <p:to>
                                        <p:strVal val="visible"/>
                                      </p:to>
                                    </p:set>
                                    <p:animEffect filter="fade" transition="in">
                                      <p:cBhvr>
                                        <p:cTn dur="1000"/>
                                        <p:tgtEl>
                                          <p:spTgt spid="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4" st="4"/>
                                            </p:txEl>
                                          </p:spTgt>
                                        </p:tgtEl>
                                        <p:attrNameLst>
                                          <p:attrName>style.visibility</p:attrName>
                                        </p:attrNameLst>
                                      </p:cBhvr>
                                      <p:to>
                                        <p:strVal val="visible"/>
                                      </p:to>
                                    </p:set>
                                    <p:animEffect filter="fade" transition="in">
                                      <p:cBhvr>
                                        <p:cTn dur="1000"/>
                                        <p:tgtEl>
                                          <p:spTgt spid="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5" st="5"/>
                                            </p:txEl>
                                          </p:spTgt>
                                        </p:tgtEl>
                                        <p:attrNameLst>
                                          <p:attrName>style.visibility</p:attrName>
                                        </p:attrNameLst>
                                      </p:cBhvr>
                                      <p:to>
                                        <p:strVal val="visible"/>
                                      </p:to>
                                    </p:set>
                                    <p:animEffect filter="fade" transition="in">
                                      <p:cBhvr>
                                        <p:cTn dur="1000"/>
                                        <p:tgtEl>
                                          <p:spTgt spid="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xEl>
                                              <p:pRg end="6" st="6"/>
                                            </p:txEl>
                                          </p:spTgt>
                                        </p:tgtEl>
                                        <p:attrNameLst>
                                          <p:attrName>style.visibility</p:attrName>
                                        </p:attrNameLst>
                                      </p:cBhvr>
                                      <p:to>
                                        <p:strVal val="visible"/>
                                      </p:to>
                                    </p:set>
                                    <p:animEffect filter="fade" transition="in">
                                      <p:cBhvr>
                                        <p:cTn dur="1000"/>
                                        <p:tgtEl>
                                          <p:spTgt spid="6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Future NREL Competing Use Work</a:t>
            </a:r>
          </a:p>
        </p:txBody>
      </p:sp>
      <p:sp>
        <p:nvSpPr>
          <p:cNvPr id="193" name="Shape 193"/>
          <p:cNvSpPr txBox="1"/>
          <p:nvPr>
            <p:ph idx="1" type="body"/>
          </p:nvPr>
        </p:nvSpPr>
        <p:spPr>
          <a:xfrm>
            <a:off x="311700" y="1152475"/>
            <a:ext cx="8520600" cy="3900000"/>
          </a:xfrm>
          <a:prstGeom prst="rect">
            <a:avLst/>
          </a:prstGeom>
        </p:spPr>
        <p:txBody>
          <a:bodyPr anchorCtr="0" anchor="t" bIns="91425" lIns="91425" rIns="91425" wrap="square" tIns="91425">
            <a:noAutofit/>
          </a:bodyPr>
          <a:lstStyle/>
          <a:p>
            <a:pPr indent="-349250" lvl="0" marL="457200" rtl="0">
              <a:spcBef>
                <a:spcPts val="0"/>
              </a:spcBef>
              <a:buSzPct val="100000"/>
            </a:pPr>
            <a:r>
              <a:rPr lang="en" sz="1900"/>
              <a:t>Goal</a:t>
            </a:r>
          </a:p>
          <a:p>
            <a:pPr indent="-323850" lvl="1" marL="914400" rtl="0">
              <a:spcBef>
                <a:spcPts val="0"/>
              </a:spcBef>
              <a:buSzPct val="100000"/>
            </a:pPr>
            <a:r>
              <a:rPr lang="en" sz="1500"/>
              <a:t>Provide common reference to competing uses and potential conflict when evaluating marine renewable energy</a:t>
            </a:r>
          </a:p>
          <a:p>
            <a:pPr indent="-323850" lvl="1" marL="914400" rtl="0">
              <a:spcBef>
                <a:spcPts val="0"/>
              </a:spcBef>
              <a:buSzPct val="100000"/>
            </a:pPr>
            <a:r>
              <a:rPr lang="en" sz="1500"/>
              <a:t>Update Black &amp; Veatch (2010) report with open, current data</a:t>
            </a:r>
          </a:p>
          <a:p>
            <a:pPr indent="-323850" lvl="1" marL="914400" rtl="0">
              <a:spcBef>
                <a:spcPts val="0"/>
              </a:spcBef>
              <a:buSzPct val="100000"/>
            </a:pPr>
            <a:r>
              <a:rPr lang="en" sz="1500"/>
              <a:t>Utilize best available data with best available science to provide decision support (advisory vs. exclusive)</a:t>
            </a:r>
          </a:p>
          <a:p>
            <a:pPr indent="-323850" lvl="1" marL="914400" rtl="0">
              <a:spcBef>
                <a:spcPts val="0"/>
              </a:spcBef>
              <a:buSzPct val="100000"/>
            </a:pPr>
            <a:r>
              <a:rPr lang="en" sz="1500"/>
              <a:t>Create tool to ingest data layers and evaluate competing ocean uses</a:t>
            </a:r>
          </a:p>
          <a:p>
            <a:pPr indent="-349250" lvl="0" marL="457200" rtl="0">
              <a:spcBef>
                <a:spcPts val="0"/>
              </a:spcBef>
              <a:buSzPct val="100000"/>
            </a:pPr>
            <a:r>
              <a:rPr lang="en" sz="1900"/>
              <a:t>Data sources</a:t>
            </a:r>
          </a:p>
          <a:p>
            <a:pPr indent="-323850" lvl="1" marL="914400" rtl="0">
              <a:spcBef>
                <a:spcPts val="0"/>
              </a:spcBef>
              <a:buSzPct val="100000"/>
            </a:pPr>
            <a:r>
              <a:rPr lang="en" sz="1500"/>
              <a:t>MarineCadastre.gov (</a:t>
            </a:r>
            <a:r>
              <a:rPr lang="en" sz="1500" u="sng">
                <a:solidFill>
                  <a:schemeClr val="hlink"/>
                </a:solidFill>
                <a:hlinkClick r:id="rId4"/>
              </a:rPr>
              <a:t>scrape-marinecadastre</a:t>
            </a:r>
            <a:r>
              <a:rPr lang="en" sz="1500"/>
              <a:t>)</a:t>
            </a:r>
          </a:p>
          <a:p>
            <a:pPr indent="-323850" lvl="1" marL="914400" rtl="0">
              <a:spcBef>
                <a:spcPts val="0"/>
              </a:spcBef>
              <a:buSzPct val="100000"/>
            </a:pPr>
            <a:r>
              <a:rPr lang="en" sz="1500"/>
              <a:t>Others:</a:t>
            </a:r>
            <a:r>
              <a:rPr lang="en" sz="1500"/>
              <a:t> </a:t>
            </a:r>
            <a:r>
              <a:rPr lang="en" sz="1500" u="sng">
                <a:solidFill>
                  <a:schemeClr val="hlink"/>
                </a:solidFill>
                <a:hlinkClick r:id="rId5"/>
              </a:rPr>
              <a:t>CA Offshore Wind Energy</a:t>
            </a:r>
            <a:r>
              <a:rPr lang="en" sz="1500"/>
              <a:t>, </a:t>
            </a:r>
            <a:r>
              <a:rPr lang="en" sz="1500" u="sng">
                <a:solidFill>
                  <a:schemeClr val="hlink"/>
                </a:solidFill>
                <a:hlinkClick r:id="rId6"/>
              </a:rPr>
              <a:t>West Coast Ocean Data Portal</a:t>
            </a:r>
            <a:r>
              <a:rPr lang="en" sz="1500"/>
              <a:t>, </a:t>
            </a:r>
            <a:r>
              <a:rPr lang="en" sz="1500" u="sng">
                <a:solidFill>
                  <a:schemeClr val="hlink"/>
                </a:solidFill>
                <a:hlinkClick r:id="rId7"/>
              </a:rPr>
              <a:t>Northeast Ocean Data Portal</a:t>
            </a:r>
            <a:r>
              <a:rPr lang="en" sz="1500"/>
              <a:t>, </a:t>
            </a:r>
            <a:r>
              <a:rPr lang="en" sz="1500" u="sng">
                <a:solidFill>
                  <a:schemeClr val="hlink"/>
                </a:solidFill>
                <a:hlinkClick r:id="rId8"/>
              </a:rPr>
              <a:t>Mid-Atlantic Ocean Data Portal</a:t>
            </a:r>
            <a:r>
              <a:rPr lang="en" sz="1500"/>
              <a:t>, </a:t>
            </a:r>
            <a:r>
              <a:rPr lang="en" sz="1500" u="sng">
                <a:solidFill>
                  <a:schemeClr val="hlink"/>
                </a:solidFill>
                <a:hlinkClick r:id="rId9"/>
              </a:rPr>
              <a:t>Governors' South Atlantic Alliance Portal</a:t>
            </a:r>
            <a:r>
              <a:rPr lang="en" sz="1500"/>
              <a:t>, </a:t>
            </a:r>
            <a:r>
              <a:rPr lang="en" sz="1500" u="sng">
                <a:solidFill>
                  <a:schemeClr val="hlink"/>
                </a:solidFill>
                <a:hlinkClick r:id="rId10"/>
              </a:rPr>
              <a:t>Gulf of Mexico Data Atlas</a:t>
            </a:r>
          </a:p>
          <a:p>
            <a:pPr indent="-228600" lvl="0" marL="457200" rtl="0">
              <a:spcBef>
                <a:spcPts val="0"/>
              </a:spcBef>
            </a:pPr>
            <a:r>
              <a:rPr lang="en"/>
              <a:t>Timeline: Oct 2017 - Oct 2018</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1000"/>
                                        <p:tgtEl>
                                          <p:spTgt spid="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animEffect filter="fade" transition="in">
                                      <p:cBhvr>
                                        <p:cTn dur="1000"/>
                                        <p:tgtEl>
                                          <p:spTgt spid="1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3" st="3"/>
                                            </p:txEl>
                                          </p:spTgt>
                                        </p:tgtEl>
                                        <p:attrNameLst>
                                          <p:attrName>style.visibility</p:attrName>
                                        </p:attrNameLst>
                                      </p:cBhvr>
                                      <p:to>
                                        <p:strVal val="visible"/>
                                      </p:to>
                                    </p:set>
                                    <p:animEffect filter="fade" transition="in">
                                      <p:cBhvr>
                                        <p:cTn dur="1000"/>
                                        <p:tgtEl>
                                          <p:spTgt spid="1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4" st="4"/>
                                            </p:txEl>
                                          </p:spTgt>
                                        </p:tgtEl>
                                        <p:attrNameLst>
                                          <p:attrName>style.visibility</p:attrName>
                                        </p:attrNameLst>
                                      </p:cBhvr>
                                      <p:to>
                                        <p:strVal val="visible"/>
                                      </p:to>
                                    </p:set>
                                    <p:animEffect filter="fade" transition="in">
                                      <p:cBhvr>
                                        <p:cTn dur="1000"/>
                                        <p:tgtEl>
                                          <p:spTgt spid="1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5" st="5"/>
                                            </p:txEl>
                                          </p:spTgt>
                                        </p:tgtEl>
                                        <p:attrNameLst>
                                          <p:attrName>style.visibility</p:attrName>
                                        </p:attrNameLst>
                                      </p:cBhvr>
                                      <p:to>
                                        <p:strVal val="visible"/>
                                      </p:to>
                                    </p:set>
                                    <p:animEffect filter="fade" transition="in">
                                      <p:cBhvr>
                                        <p:cTn dur="1000"/>
                                        <p:tgtEl>
                                          <p:spTgt spid="1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6" st="6"/>
                                            </p:txEl>
                                          </p:spTgt>
                                        </p:tgtEl>
                                        <p:attrNameLst>
                                          <p:attrName>style.visibility</p:attrName>
                                        </p:attrNameLst>
                                      </p:cBhvr>
                                      <p:to>
                                        <p:strVal val="visible"/>
                                      </p:to>
                                    </p:set>
                                    <p:animEffect filter="fade" transition="in">
                                      <p:cBhvr>
                                        <p:cTn dur="1000"/>
                                        <p:tgtEl>
                                          <p:spTgt spid="1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7" st="7"/>
                                            </p:txEl>
                                          </p:spTgt>
                                        </p:tgtEl>
                                        <p:attrNameLst>
                                          <p:attrName>style.visibility</p:attrName>
                                        </p:attrNameLst>
                                      </p:cBhvr>
                                      <p:to>
                                        <p:strVal val="visible"/>
                                      </p:to>
                                    </p:set>
                                    <p:animEffect filter="fade" transition="in">
                                      <p:cBhvr>
                                        <p:cTn dur="1000"/>
                                        <p:tgtEl>
                                          <p:spTgt spid="19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8" st="8"/>
                                            </p:txEl>
                                          </p:spTgt>
                                        </p:tgtEl>
                                        <p:attrNameLst>
                                          <p:attrName>style.visibility</p:attrName>
                                        </p:attrNameLst>
                                      </p:cBhvr>
                                      <p:to>
                                        <p:strVal val="visible"/>
                                      </p:to>
                                    </p:set>
                                    <p:animEffect filter="fade" transition="in">
                                      <p:cBhvr>
                                        <p:cTn dur="1000"/>
                                        <p:tgtEl>
                                          <p:spTgt spid="19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Ocean use categories</a:t>
            </a:r>
          </a:p>
        </p:txBody>
      </p:sp>
      <p:sp>
        <p:nvSpPr>
          <p:cNvPr id="199" name="Shape 199"/>
          <p:cNvSpPr txBox="1"/>
          <p:nvPr>
            <p:ph idx="1" type="body"/>
          </p:nvPr>
        </p:nvSpPr>
        <p:spPr>
          <a:xfrm>
            <a:off x="311700" y="1017725"/>
            <a:ext cx="3999900" cy="39417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b="1" lang="en" sz="1200"/>
              <a:t>Nonliving Resources</a:t>
            </a:r>
          </a:p>
          <a:p>
            <a:pPr indent="-228600" lvl="0" marL="457200" rtl="0">
              <a:lnSpc>
                <a:spcPct val="100000"/>
              </a:lnSpc>
              <a:spcBef>
                <a:spcPts val="0"/>
              </a:spcBef>
              <a:spcAft>
                <a:spcPts val="0"/>
              </a:spcAft>
            </a:pPr>
            <a:r>
              <a:rPr lang="en" sz="1200"/>
              <a:t>Energy Resources (n=8)</a:t>
            </a:r>
            <a:br>
              <a:rPr lang="en" sz="1200"/>
            </a:br>
            <a:r>
              <a:rPr lang="en" sz="800"/>
              <a:t>Oil Resources, Natural Gas Resources, Tides, Wind, Ocean Currents, Geothermal Resources, Ocean Thermal Resources, Solar Radiation</a:t>
            </a:r>
          </a:p>
          <a:p>
            <a:pPr indent="-228600" lvl="0" marL="457200" rtl="0">
              <a:lnSpc>
                <a:spcPct val="100000"/>
              </a:lnSpc>
              <a:spcBef>
                <a:spcPts val="0"/>
              </a:spcBef>
              <a:spcAft>
                <a:spcPts val="0"/>
              </a:spcAft>
            </a:pPr>
            <a:r>
              <a:rPr lang="en" sz="1200"/>
              <a:t>Material Resources (n=2)</a:t>
            </a:r>
            <a:br>
              <a:rPr lang="en" sz="1200"/>
            </a:br>
            <a:r>
              <a:rPr lang="en" sz="800"/>
              <a:t>Sand Resources, Mineral Resources</a:t>
            </a:r>
          </a:p>
          <a:p>
            <a:pPr indent="-228600" lvl="0" marL="457200" rtl="0">
              <a:lnSpc>
                <a:spcPct val="100000"/>
              </a:lnSpc>
              <a:spcBef>
                <a:spcPts val="0"/>
              </a:spcBef>
              <a:spcAft>
                <a:spcPts val="0"/>
              </a:spcAft>
            </a:pPr>
            <a:r>
              <a:rPr lang="en" sz="1200"/>
              <a:t>Physical/Chemical Features (n=5)</a:t>
            </a:r>
            <a:br>
              <a:rPr lang="en" sz="1200"/>
            </a:br>
            <a:r>
              <a:rPr lang="en" sz="800"/>
              <a:t>Physical Habitats and Geomorphology, Bathymetry and Elevation, Substrate, Water Column Features, Water-Quality Parameters  </a:t>
            </a:r>
          </a:p>
          <a:p>
            <a:pPr lvl="0" rtl="0">
              <a:lnSpc>
                <a:spcPct val="100000"/>
              </a:lnSpc>
              <a:spcBef>
                <a:spcPts val="0"/>
              </a:spcBef>
              <a:spcAft>
                <a:spcPts val="0"/>
              </a:spcAft>
              <a:buNone/>
            </a:pPr>
            <a:r>
              <a:rPr b="1" lang="en" sz="1200"/>
              <a:t>Living Resources </a:t>
            </a:r>
          </a:p>
          <a:p>
            <a:pPr indent="-304800" lvl="0" marL="457200" rtl="0">
              <a:lnSpc>
                <a:spcPct val="100000"/>
              </a:lnSpc>
              <a:spcBef>
                <a:spcPts val="0"/>
              </a:spcBef>
              <a:spcAft>
                <a:spcPts val="0"/>
              </a:spcAft>
              <a:buSzPct val="100000"/>
            </a:pPr>
            <a:r>
              <a:rPr lang="en" sz="1200"/>
              <a:t>Habitat</a:t>
            </a:r>
          </a:p>
          <a:p>
            <a:pPr indent="-228600" lvl="0" marL="457200" rtl="0">
              <a:lnSpc>
                <a:spcPct val="100000"/>
              </a:lnSpc>
              <a:spcBef>
                <a:spcPts val="0"/>
              </a:spcBef>
              <a:spcAft>
                <a:spcPts val="0"/>
              </a:spcAft>
            </a:pPr>
            <a:r>
              <a:rPr lang="en" sz="1200"/>
              <a:t>Ecological Functions and Services (n=2)</a:t>
            </a:r>
            <a:br>
              <a:rPr lang="en" sz="1200"/>
            </a:br>
            <a:r>
              <a:rPr lang="en" sz="800"/>
              <a:t>Biological Production, Biodiversity </a:t>
            </a:r>
          </a:p>
          <a:p>
            <a:pPr indent="-228600" lvl="0" marL="457200" rtl="0">
              <a:lnSpc>
                <a:spcPct val="100000"/>
              </a:lnSpc>
              <a:spcBef>
                <a:spcPts val="0"/>
              </a:spcBef>
              <a:spcAft>
                <a:spcPts val="0"/>
              </a:spcAft>
            </a:pPr>
            <a:r>
              <a:rPr lang="en" sz="1200"/>
              <a:t>Biological Occurrence (n=7)</a:t>
            </a:r>
            <a:br>
              <a:rPr lang="en" sz="1200"/>
            </a:br>
            <a:r>
              <a:rPr lang="en" sz="800"/>
              <a:t>Fishes, Invertebrates, Flora, Mammals, Birds, Reptiles, Invasive Species</a:t>
            </a:r>
            <a:r>
              <a:rPr lang="en" sz="1200"/>
              <a:t> </a:t>
            </a:r>
          </a:p>
          <a:p>
            <a:pPr lvl="0" rtl="0">
              <a:lnSpc>
                <a:spcPct val="100000"/>
              </a:lnSpc>
              <a:spcBef>
                <a:spcPts val="0"/>
              </a:spcBef>
              <a:spcAft>
                <a:spcPts val="0"/>
              </a:spcAft>
              <a:buNone/>
            </a:pPr>
            <a:r>
              <a:rPr b="1" lang="en" sz="1200"/>
              <a:t>Governance</a:t>
            </a:r>
            <a:r>
              <a:rPr lang="en" sz="1200"/>
              <a:t> </a:t>
            </a:r>
          </a:p>
          <a:p>
            <a:pPr indent="-304800" lvl="0" marL="457200" rtl="0">
              <a:lnSpc>
                <a:spcPct val="100000"/>
              </a:lnSpc>
              <a:spcBef>
                <a:spcPts val="0"/>
              </a:spcBef>
              <a:spcAft>
                <a:spcPts val="0"/>
              </a:spcAft>
              <a:buSzPct val="100000"/>
            </a:pPr>
            <a:r>
              <a:rPr lang="en" sz="1200"/>
              <a:t>Marine Protected Areas (MPAs) </a:t>
            </a:r>
          </a:p>
          <a:p>
            <a:pPr indent="-304800" lvl="0" marL="457200" rtl="0">
              <a:lnSpc>
                <a:spcPct val="100000"/>
              </a:lnSpc>
              <a:spcBef>
                <a:spcPts val="0"/>
              </a:spcBef>
              <a:spcAft>
                <a:spcPts val="0"/>
              </a:spcAft>
              <a:buSzPct val="100000"/>
            </a:pPr>
            <a:r>
              <a:rPr lang="en" sz="1200"/>
              <a:t>De Facto MPAs</a:t>
            </a:r>
          </a:p>
          <a:p>
            <a:pPr indent="-304800" lvl="0" marL="457200" rtl="0">
              <a:lnSpc>
                <a:spcPct val="100000"/>
              </a:lnSpc>
              <a:spcBef>
                <a:spcPts val="0"/>
              </a:spcBef>
              <a:spcAft>
                <a:spcPts val="0"/>
              </a:spcAft>
              <a:buSzPct val="100000"/>
            </a:pPr>
            <a:r>
              <a:rPr lang="en" sz="1200"/>
              <a:t>Commercial Leases </a:t>
            </a:r>
          </a:p>
          <a:p>
            <a:pPr indent="-304800" lvl="0" marL="457200" rtl="0">
              <a:lnSpc>
                <a:spcPct val="100000"/>
              </a:lnSpc>
              <a:spcBef>
                <a:spcPts val="0"/>
              </a:spcBef>
              <a:spcAft>
                <a:spcPts val="0"/>
              </a:spcAft>
              <a:buSzPct val="100000"/>
            </a:pPr>
            <a:r>
              <a:rPr lang="en" sz="1200"/>
              <a:t>Jurisdictional Boundaries </a:t>
            </a:r>
          </a:p>
          <a:p>
            <a:pPr indent="-304800" lvl="0" marL="457200" rtl="0">
              <a:lnSpc>
                <a:spcPct val="100000"/>
              </a:lnSpc>
              <a:spcBef>
                <a:spcPts val="0"/>
              </a:spcBef>
              <a:spcAft>
                <a:spcPts val="0"/>
              </a:spcAft>
              <a:buSzPct val="100000"/>
            </a:pPr>
            <a:r>
              <a:rPr lang="en" sz="1200"/>
              <a:t>Tribally Governed Areas </a:t>
            </a:r>
          </a:p>
          <a:p>
            <a:pPr indent="-304800" lvl="0" marL="457200" rtl="0">
              <a:lnSpc>
                <a:spcPct val="100000"/>
              </a:lnSpc>
              <a:spcBef>
                <a:spcPts val="0"/>
              </a:spcBef>
              <a:spcAft>
                <a:spcPts val="0"/>
              </a:spcAft>
              <a:buSzPct val="100000"/>
            </a:pPr>
            <a:r>
              <a:rPr lang="en" sz="1200"/>
              <a:t>Regulatory Use Restrictions </a:t>
            </a:r>
          </a:p>
        </p:txBody>
      </p:sp>
      <p:sp>
        <p:nvSpPr>
          <p:cNvPr id="200" name="Shape 200"/>
          <p:cNvSpPr txBox="1"/>
          <p:nvPr>
            <p:ph idx="2" type="body"/>
          </p:nvPr>
        </p:nvSpPr>
        <p:spPr>
          <a:xfrm>
            <a:off x="4832400" y="1017725"/>
            <a:ext cx="3999900" cy="40287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b="1" lang="en" sz="1200"/>
              <a:t>Ocean Uses</a:t>
            </a:r>
          </a:p>
          <a:p>
            <a:pPr indent="-228600" lvl="0" marL="457200" rtl="0">
              <a:lnSpc>
                <a:spcPct val="100000"/>
              </a:lnSpc>
              <a:spcBef>
                <a:spcPts val="0"/>
              </a:spcBef>
              <a:spcAft>
                <a:spcPts val="0"/>
              </a:spcAft>
            </a:pPr>
            <a:r>
              <a:rPr lang="en" sz="1200"/>
              <a:t>Recreational Nonextractive / Cultural Use (n=10)</a:t>
            </a:r>
            <a:br>
              <a:rPr lang="en" sz="1200"/>
            </a:br>
            <a:r>
              <a:rPr lang="en" sz="800"/>
              <a:t>Scuba/Snorkeling, Swimming, Surface Board Sports, Paddling, Sailing, Motorized Boating, Wildlife Viewing at Sea, Tide Pooling, Shore Use, Cultural Use</a:t>
            </a:r>
          </a:p>
          <a:p>
            <a:pPr indent="-228600" lvl="0" marL="457200" rtl="0">
              <a:lnSpc>
                <a:spcPct val="100000"/>
              </a:lnSpc>
              <a:spcBef>
                <a:spcPts val="0"/>
              </a:spcBef>
              <a:spcAft>
                <a:spcPts val="0"/>
              </a:spcAft>
            </a:pPr>
            <a:r>
              <a:rPr lang="en" sz="1200"/>
              <a:t>Harvesting Living Resources (n=9)</a:t>
            </a:r>
            <a:br>
              <a:rPr lang="en" sz="1200"/>
            </a:br>
            <a:r>
              <a:rPr lang="en" sz="800"/>
              <a:t>Pelagic Fishing, Fishing with Benthic Mobile Gear, Fishing with Benthic Fixed Gear, Kayak Fishing, Dive Fishing, Fishing from Shore, Gathering from Shore, Offshore Seaweed Harvest, Hunting</a:t>
            </a:r>
          </a:p>
          <a:p>
            <a:pPr indent="-228600" lvl="0" marL="457200" rtl="0">
              <a:lnSpc>
                <a:spcPct val="100000"/>
              </a:lnSpc>
              <a:spcBef>
                <a:spcPts val="0"/>
              </a:spcBef>
              <a:spcAft>
                <a:spcPts val="0"/>
              </a:spcAft>
            </a:pPr>
            <a:r>
              <a:rPr lang="en" sz="1200"/>
              <a:t>Energy Production (n=6)</a:t>
            </a:r>
            <a:br>
              <a:rPr lang="en" sz="1200"/>
            </a:br>
            <a:r>
              <a:rPr lang="en" sz="800"/>
              <a:t>Wind Energy Production, Wave Energy Production, Ocean Current Energy Production, Tidal Current Energy Production, Ocean Thermal Energy Conversion, Offshore Oil and Gas Production</a:t>
            </a:r>
          </a:p>
          <a:p>
            <a:pPr indent="-228600" lvl="0" marL="457200" rtl="0">
              <a:lnSpc>
                <a:spcPct val="100000"/>
              </a:lnSpc>
              <a:spcBef>
                <a:spcPts val="0"/>
              </a:spcBef>
              <a:spcAft>
                <a:spcPts val="0"/>
              </a:spcAft>
            </a:pPr>
            <a:r>
              <a:rPr lang="en" sz="1200"/>
              <a:t>Transportation (n=3)</a:t>
            </a:r>
            <a:br>
              <a:rPr lang="en" sz="1200"/>
            </a:br>
            <a:r>
              <a:rPr lang="en" sz="800"/>
              <a:t>Shipping, Cruise Ships, Military Vessels</a:t>
            </a:r>
          </a:p>
          <a:p>
            <a:pPr indent="-228600" lvl="0" marL="457200" rtl="0">
              <a:lnSpc>
                <a:spcPct val="100000"/>
              </a:lnSpc>
              <a:spcBef>
                <a:spcPts val="0"/>
              </a:spcBef>
              <a:spcAft>
                <a:spcPts val="0"/>
              </a:spcAft>
            </a:pPr>
            <a:r>
              <a:rPr lang="en" sz="1200"/>
              <a:t>Other Commercial/Industrial Uses (n=7)</a:t>
            </a:r>
            <a:br>
              <a:rPr lang="en" sz="1200"/>
            </a:br>
            <a:r>
              <a:rPr lang="en" sz="800"/>
              <a:t>Mining and Mineral Extraction, Offshore Aquaculture, Coastal Aquaculture, Seawater Intake, Sewage Discharge, Ocean Dumping, Underwater Transmission Cables</a:t>
            </a:r>
          </a:p>
          <a:p>
            <a:pPr lvl="0" rtl="0">
              <a:lnSpc>
                <a:spcPct val="100000"/>
              </a:lnSpc>
              <a:spcBef>
                <a:spcPts val="0"/>
              </a:spcBef>
              <a:spcAft>
                <a:spcPts val="0"/>
              </a:spcAft>
              <a:buNone/>
            </a:pPr>
            <a:r>
              <a:rPr b="1" lang="en" sz="1200"/>
              <a:t>Infrastructure</a:t>
            </a:r>
            <a:r>
              <a:rPr lang="en" sz="1200"/>
              <a:t> </a:t>
            </a:r>
          </a:p>
          <a:p>
            <a:pPr indent="-304800" lvl="0" marL="457200" rtl="0">
              <a:lnSpc>
                <a:spcPct val="100000"/>
              </a:lnSpc>
              <a:spcBef>
                <a:spcPts val="0"/>
              </a:spcBef>
              <a:spcAft>
                <a:spcPts val="0"/>
              </a:spcAft>
              <a:buSzPct val="100000"/>
            </a:pPr>
            <a:r>
              <a:rPr lang="en" sz="1200"/>
              <a:t>Ports</a:t>
            </a:r>
          </a:p>
          <a:p>
            <a:pPr indent="-304800" lvl="0" marL="457200" rtl="0">
              <a:lnSpc>
                <a:spcPct val="100000"/>
              </a:lnSpc>
              <a:spcBef>
                <a:spcPts val="0"/>
              </a:spcBef>
              <a:spcAft>
                <a:spcPts val="0"/>
              </a:spcAft>
              <a:buSzPct val="100000"/>
            </a:pPr>
            <a:r>
              <a:rPr lang="en" sz="1200"/>
              <a:t>Cables, Pipelines, and Power Grids </a:t>
            </a:r>
          </a:p>
          <a:p>
            <a:pPr indent="-304800" lvl="0" marL="457200" rtl="0">
              <a:lnSpc>
                <a:spcPct val="100000"/>
              </a:lnSpc>
              <a:spcBef>
                <a:spcPts val="0"/>
              </a:spcBef>
              <a:spcAft>
                <a:spcPts val="0"/>
              </a:spcAft>
              <a:buSzPct val="100000"/>
            </a:pPr>
            <a:r>
              <a:rPr lang="en" sz="1200"/>
              <a:t>Buoys and Navigational Aids </a:t>
            </a:r>
          </a:p>
          <a:p>
            <a:pPr indent="-304800" lvl="0" marL="457200" rtl="0">
              <a:lnSpc>
                <a:spcPct val="100000"/>
              </a:lnSpc>
              <a:spcBef>
                <a:spcPts val="0"/>
              </a:spcBef>
              <a:spcAft>
                <a:spcPts val="0"/>
              </a:spcAft>
              <a:buSzPct val="100000"/>
            </a:pPr>
            <a:r>
              <a:rPr lang="en" sz="1200"/>
              <a:t>Structures</a:t>
            </a:r>
          </a:p>
        </p:txBody>
      </p:sp>
      <p:sp>
        <p:nvSpPr>
          <p:cNvPr id="201" name="Shape 201"/>
          <p:cNvSpPr txBox="1"/>
          <p:nvPr/>
        </p:nvSpPr>
        <p:spPr>
          <a:xfrm>
            <a:off x="0" y="4865100"/>
            <a:ext cx="9144000" cy="278400"/>
          </a:xfrm>
          <a:prstGeom prst="rect">
            <a:avLst/>
          </a:prstGeom>
          <a:noFill/>
          <a:ln>
            <a:noFill/>
          </a:ln>
        </p:spPr>
        <p:txBody>
          <a:bodyPr anchorCtr="0" anchor="t" bIns="91425" lIns="91425" rIns="91425" wrap="square" tIns="91425">
            <a:noAutofit/>
          </a:bodyPr>
          <a:lstStyle/>
          <a:p>
            <a:pPr lvl="0" algn="ctr">
              <a:spcBef>
                <a:spcPts val="0"/>
              </a:spcBef>
              <a:buNone/>
            </a:pPr>
            <a:r>
              <a:rPr lang="en" sz="800"/>
              <a:t>Lightsom et al (2015) Data categories for marine planning. </a:t>
            </a:r>
            <a:r>
              <a:rPr i="1" lang="en" sz="800"/>
              <a:t>USGS Report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Ocean use weights</a:t>
            </a:r>
          </a:p>
        </p:txBody>
      </p:sp>
      <p:sp>
        <p:nvSpPr>
          <p:cNvPr id="207" name="Shape 207"/>
          <p:cNvSpPr txBox="1"/>
          <p:nvPr>
            <p:ph idx="1" type="body"/>
          </p:nvPr>
        </p:nvSpPr>
        <p:spPr>
          <a:xfrm>
            <a:off x="311700" y="1152475"/>
            <a:ext cx="8520600" cy="502500"/>
          </a:xfrm>
          <a:prstGeom prst="rect">
            <a:avLst/>
          </a:prstGeom>
        </p:spPr>
        <p:txBody>
          <a:bodyPr anchorCtr="0" anchor="t" bIns="91425" lIns="91425" rIns="91425" wrap="square" tIns="91425">
            <a:noAutofit/>
          </a:bodyPr>
          <a:lstStyle/>
          <a:p>
            <a:pPr indent="-228600" lvl="0" marL="457200">
              <a:spcBef>
                <a:spcPts val="0"/>
              </a:spcBef>
            </a:pPr>
            <a:r>
              <a:rPr lang="en"/>
              <a:t>energy x ocean use</a:t>
            </a:r>
          </a:p>
        </p:txBody>
      </p:sp>
      <p:pic>
        <p:nvPicPr>
          <p:cNvPr id="208" name="Shape 208"/>
          <p:cNvPicPr preferRelativeResize="0"/>
          <p:nvPr/>
        </p:nvPicPr>
        <p:blipFill>
          <a:blip r:embed="rId3">
            <a:alphaModFix/>
          </a:blip>
          <a:stretch>
            <a:fillRect/>
          </a:stretch>
        </p:blipFill>
        <p:spPr>
          <a:xfrm>
            <a:off x="884225" y="1655000"/>
            <a:ext cx="8090375" cy="986849"/>
          </a:xfrm>
          <a:prstGeom prst="rect">
            <a:avLst/>
          </a:prstGeom>
          <a:noFill/>
          <a:ln>
            <a:noFill/>
          </a:ln>
        </p:spPr>
      </p:pic>
      <p:pic>
        <p:nvPicPr>
          <p:cNvPr id="209" name="Shape 209"/>
          <p:cNvPicPr preferRelativeResize="0"/>
          <p:nvPr/>
        </p:nvPicPr>
        <p:blipFill>
          <a:blip r:embed="rId4">
            <a:alphaModFix/>
          </a:blip>
          <a:stretch>
            <a:fillRect/>
          </a:stretch>
        </p:blipFill>
        <p:spPr>
          <a:xfrm>
            <a:off x="1128325" y="3301425"/>
            <a:ext cx="7200900" cy="1104900"/>
          </a:xfrm>
          <a:prstGeom prst="rect">
            <a:avLst/>
          </a:prstGeom>
          <a:noFill/>
          <a:ln>
            <a:noFill/>
          </a:ln>
        </p:spPr>
      </p:pic>
      <p:grpSp>
        <p:nvGrpSpPr>
          <p:cNvPr id="210" name="Shape 210"/>
          <p:cNvGrpSpPr/>
          <p:nvPr/>
        </p:nvGrpSpPr>
        <p:grpSpPr>
          <a:xfrm>
            <a:off x="1717400" y="2230500"/>
            <a:ext cx="6336825" cy="1946675"/>
            <a:chOff x="1717400" y="2230500"/>
            <a:chExt cx="6336825" cy="1946675"/>
          </a:xfrm>
        </p:grpSpPr>
        <p:sp>
          <p:nvSpPr>
            <p:cNvPr id="211" name="Shape 211"/>
            <p:cNvSpPr/>
            <p:nvPr/>
          </p:nvSpPr>
          <p:spPr>
            <a:xfrm>
              <a:off x="1717400" y="3960275"/>
              <a:ext cx="3287400" cy="216900"/>
            </a:xfrm>
            <a:prstGeom prst="rect">
              <a:avLst/>
            </a:prstGeom>
            <a:noFill/>
            <a:ln cap="flat" cmpd="sng" w="28575">
              <a:solidFill>
                <a:srgbClr val="0000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2" name="Shape 212"/>
            <p:cNvSpPr/>
            <p:nvPr/>
          </p:nvSpPr>
          <p:spPr>
            <a:xfrm>
              <a:off x="7277225" y="2230500"/>
              <a:ext cx="777000" cy="216900"/>
            </a:xfrm>
            <a:prstGeom prst="rect">
              <a:avLst/>
            </a:prstGeom>
            <a:noFill/>
            <a:ln cap="flat" cmpd="sng" w="28575">
              <a:solidFill>
                <a:srgbClr val="0000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13" name="Shape 213"/>
            <p:cNvCxnSpPr>
              <a:stCxn id="211" idx="3"/>
              <a:endCxn id="212" idx="1"/>
            </p:cNvCxnSpPr>
            <p:nvPr/>
          </p:nvCxnSpPr>
          <p:spPr>
            <a:xfrm flipH="1" rot="10800000">
              <a:off x="5004800" y="2338925"/>
              <a:ext cx="2272500" cy="1729800"/>
            </a:xfrm>
            <a:prstGeom prst="straightConnector1">
              <a:avLst/>
            </a:prstGeom>
            <a:noFill/>
            <a:ln cap="flat" cmpd="sng" w="28575">
              <a:solidFill>
                <a:srgbClr val="0000FF"/>
              </a:solidFill>
              <a:prstDash val="solid"/>
              <a:round/>
              <a:headEnd len="lg" w="lg" type="none"/>
              <a:tailEnd len="lg" w="lg" type="triangle"/>
            </a:ln>
          </p:spPr>
        </p:cxnSp>
      </p:grpSp>
      <p:sp>
        <p:nvSpPr>
          <p:cNvPr id="214" name="Shape 214"/>
          <p:cNvSpPr txBox="1"/>
          <p:nvPr>
            <p:ph idx="1" type="body"/>
          </p:nvPr>
        </p:nvSpPr>
        <p:spPr>
          <a:xfrm>
            <a:off x="311700" y="2720387"/>
            <a:ext cx="8520600" cy="502500"/>
          </a:xfrm>
          <a:prstGeom prst="rect">
            <a:avLst/>
          </a:prstGeom>
        </p:spPr>
        <p:txBody>
          <a:bodyPr anchorCtr="0" anchor="t" bIns="91425" lIns="91425" rIns="91425" wrap="square" tIns="91425">
            <a:noAutofit/>
          </a:bodyPr>
          <a:lstStyle/>
          <a:p>
            <a:pPr indent="-228600" lvl="0" marL="457200" rtl="0">
              <a:spcBef>
                <a:spcPts val="0"/>
              </a:spcBef>
            </a:pPr>
            <a:r>
              <a:rPr lang="en"/>
              <a:t>energy x ocean use - species</a:t>
            </a:r>
            <a:br>
              <a:rPr lang="en"/>
            </a:b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Tool for competing ocean uses</a:t>
            </a:r>
          </a:p>
        </p:txBody>
      </p:sp>
      <p:sp>
        <p:nvSpPr>
          <p:cNvPr id="220" name="Shape 220"/>
          <p:cNvSpPr txBox="1"/>
          <p:nvPr>
            <p:ph idx="1" type="body"/>
          </p:nvPr>
        </p:nvSpPr>
        <p:spPr>
          <a:xfrm>
            <a:off x="4576175" y="1084202"/>
            <a:ext cx="4367400" cy="3757200"/>
          </a:xfrm>
          <a:prstGeom prst="rect">
            <a:avLst/>
          </a:prstGeom>
        </p:spPr>
        <p:txBody>
          <a:bodyPr anchorCtr="0" anchor="t" bIns="91425" lIns="91425" rIns="91425" wrap="square" tIns="91425">
            <a:noAutofit/>
          </a:bodyPr>
          <a:lstStyle/>
          <a:p>
            <a:pPr indent="-228600" lvl="0" marL="457200" rtl="0">
              <a:spcBef>
                <a:spcPts val="0"/>
              </a:spcBef>
            </a:pPr>
            <a:r>
              <a:rPr lang="en"/>
              <a:t>Functions</a:t>
            </a:r>
          </a:p>
          <a:p>
            <a:pPr indent="-228600" lvl="1" marL="914400" rtl="0">
              <a:spcBef>
                <a:spcPts val="0"/>
              </a:spcBef>
            </a:pPr>
            <a:r>
              <a:rPr lang="en"/>
              <a:t>Fetch</a:t>
            </a:r>
            <a:br>
              <a:rPr lang="en"/>
            </a:br>
            <a:r>
              <a:rPr lang="en" sz="1100"/>
              <a:t>data layers from data catalogs</a:t>
            </a:r>
          </a:p>
          <a:p>
            <a:pPr indent="-228600" lvl="1" marL="914400" rtl="0">
              <a:spcBef>
                <a:spcPts val="0"/>
              </a:spcBef>
            </a:pPr>
            <a:r>
              <a:rPr lang="en"/>
              <a:t>Integrate</a:t>
            </a:r>
            <a:br>
              <a:rPr lang="en"/>
            </a:br>
            <a:r>
              <a:rPr lang="en" sz="1100"/>
              <a:t>rescale layers, apply weights, aggregate</a:t>
            </a:r>
          </a:p>
          <a:p>
            <a:pPr indent="-228600" lvl="1" marL="914400" rtl="0">
              <a:spcBef>
                <a:spcPts val="0"/>
              </a:spcBef>
            </a:pPr>
            <a:r>
              <a:rPr lang="en"/>
              <a:t>Visualize </a:t>
            </a:r>
            <a:br>
              <a:rPr lang="en"/>
            </a:br>
            <a:r>
              <a:rPr lang="en" sz="1100"/>
              <a:t>maps, plots, tables; static/interactive</a:t>
            </a:r>
          </a:p>
          <a:p>
            <a:pPr indent="-228600" lvl="0" marL="457200" rtl="0">
              <a:spcBef>
                <a:spcPts val="0"/>
              </a:spcBef>
            </a:pPr>
            <a:r>
              <a:rPr lang="en"/>
              <a:t>Weights</a:t>
            </a:r>
          </a:p>
          <a:p>
            <a:pPr indent="-228600" lvl="1" marL="914400" rtl="0">
              <a:spcBef>
                <a:spcPts val="0"/>
              </a:spcBef>
            </a:pPr>
            <a:r>
              <a:rPr lang="en"/>
              <a:t>Default even weighting</a:t>
            </a:r>
          </a:p>
          <a:p>
            <a:pPr indent="-228600" lvl="1" marL="914400" rtl="0">
              <a:spcBef>
                <a:spcPts val="0"/>
              </a:spcBef>
            </a:pPr>
            <a:r>
              <a:rPr lang="en"/>
              <a:t>Upload table</a:t>
            </a:r>
          </a:p>
          <a:p>
            <a:pPr indent="-228600" lvl="1" marL="914400" rtl="0">
              <a:spcBef>
                <a:spcPts val="0"/>
              </a:spcBef>
            </a:pPr>
            <a:r>
              <a:rPr lang="en"/>
              <a:t>Modify with sliders</a:t>
            </a:r>
          </a:p>
          <a:p>
            <a:pPr indent="-228600" lvl="0" marL="457200" rtl="0">
              <a:spcBef>
                <a:spcPts val="0"/>
              </a:spcBef>
            </a:pPr>
            <a:r>
              <a:rPr lang="en"/>
              <a:t>Output</a:t>
            </a:r>
          </a:p>
          <a:p>
            <a:pPr indent="-228600" lvl="1" marL="914400" rtl="0">
              <a:spcBef>
                <a:spcPts val="0"/>
              </a:spcBef>
            </a:pPr>
            <a:r>
              <a:rPr lang="en"/>
              <a:t>Report</a:t>
            </a:r>
          </a:p>
          <a:p>
            <a:pPr indent="-228600" lvl="1" marL="914400" rtl="0">
              <a:spcBef>
                <a:spcPts val="0"/>
              </a:spcBef>
            </a:pPr>
            <a:r>
              <a:rPr lang="en"/>
              <a:t>Bookmark URL</a:t>
            </a:r>
          </a:p>
        </p:txBody>
      </p:sp>
      <p:grpSp>
        <p:nvGrpSpPr>
          <p:cNvPr id="221" name="Shape 221"/>
          <p:cNvGrpSpPr/>
          <p:nvPr/>
        </p:nvGrpSpPr>
        <p:grpSpPr>
          <a:xfrm>
            <a:off x="371092" y="1217444"/>
            <a:ext cx="4044066" cy="2912869"/>
            <a:chOff x="327900" y="2506075"/>
            <a:chExt cx="3422823" cy="2465399"/>
          </a:xfrm>
        </p:grpSpPr>
        <p:pic>
          <p:nvPicPr>
            <p:cNvPr id="222" name="Shape 222"/>
            <p:cNvPicPr preferRelativeResize="0"/>
            <p:nvPr/>
          </p:nvPicPr>
          <p:blipFill>
            <a:blip r:embed="rId3">
              <a:alphaModFix/>
            </a:blip>
            <a:stretch>
              <a:fillRect/>
            </a:stretch>
          </p:blipFill>
          <p:spPr>
            <a:xfrm>
              <a:off x="327900" y="2506075"/>
              <a:ext cx="3422823" cy="2465399"/>
            </a:xfrm>
            <a:prstGeom prst="rect">
              <a:avLst/>
            </a:prstGeom>
            <a:noFill/>
            <a:ln>
              <a:noFill/>
            </a:ln>
          </p:spPr>
        </p:pic>
        <p:pic>
          <p:nvPicPr>
            <p:cNvPr id="223" name="Shape 223"/>
            <p:cNvPicPr preferRelativeResize="0"/>
            <p:nvPr/>
          </p:nvPicPr>
          <p:blipFill rotWithShape="1">
            <a:blip r:embed="rId4">
              <a:alphaModFix/>
            </a:blip>
            <a:srcRect b="33029" l="70297" r="1694" t="0"/>
            <a:stretch/>
          </p:blipFill>
          <p:spPr>
            <a:xfrm>
              <a:off x="2731524" y="2506075"/>
              <a:ext cx="958651" cy="16511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10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1000"/>
                                        <p:tgtEl>
                                          <p:spTgt spid="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Effect filter="fade" transition="in">
                                      <p:cBhvr>
                                        <p:cTn dur="1000"/>
                                        <p:tgtEl>
                                          <p:spTgt spid="2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3" st="3"/>
                                            </p:txEl>
                                          </p:spTgt>
                                        </p:tgtEl>
                                        <p:attrNameLst>
                                          <p:attrName>style.visibility</p:attrName>
                                        </p:attrNameLst>
                                      </p:cBhvr>
                                      <p:to>
                                        <p:strVal val="visible"/>
                                      </p:to>
                                    </p:set>
                                    <p:animEffect filter="fade" transition="in">
                                      <p:cBhvr>
                                        <p:cTn dur="1000"/>
                                        <p:tgtEl>
                                          <p:spTgt spid="2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4" st="4"/>
                                            </p:txEl>
                                          </p:spTgt>
                                        </p:tgtEl>
                                        <p:attrNameLst>
                                          <p:attrName>style.visibility</p:attrName>
                                        </p:attrNameLst>
                                      </p:cBhvr>
                                      <p:to>
                                        <p:strVal val="visible"/>
                                      </p:to>
                                    </p:set>
                                    <p:animEffect filter="fade" transition="in">
                                      <p:cBhvr>
                                        <p:cTn dur="1000"/>
                                        <p:tgtEl>
                                          <p:spTgt spid="2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5" st="5"/>
                                            </p:txEl>
                                          </p:spTgt>
                                        </p:tgtEl>
                                        <p:attrNameLst>
                                          <p:attrName>style.visibility</p:attrName>
                                        </p:attrNameLst>
                                      </p:cBhvr>
                                      <p:to>
                                        <p:strVal val="visible"/>
                                      </p:to>
                                    </p:set>
                                    <p:animEffect filter="fade" transition="in">
                                      <p:cBhvr>
                                        <p:cTn dur="1000"/>
                                        <p:tgtEl>
                                          <p:spTgt spid="2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6" st="6"/>
                                            </p:txEl>
                                          </p:spTgt>
                                        </p:tgtEl>
                                        <p:attrNameLst>
                                          <p:attrName>style.visibility</p:attrName>
                                        </p:attrNameLst>
                                      </p:cBhvr>
                                      <p:to>
                                        <p:strVal val="visible"/>
                                      </p:to>
                                    </p:set>
                                    <p:animEffect filter="fade" transition="in">
                                      <p:cBhvr>
                                        <p:cTn dur="1000"/>
                                        <p:tgtEl>
                                          <p:spTgt spid="2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7" st="7"/>
                                            </p:txEl>
                                          </p:spTgt>
                                        </p:tgtEl>
                                        <p:attrNameLst>
                                          <p:attrName>style.visibility</p:attrName>
                                        </p:attrNameLst>
                                      </p:cBhvr>
                                      <p:to>
                                        <p:strVal val="visible"/>
                                      </p:to>
                                    </p:set>
                                    <p:animEffect filter="fade" transition="in">
                                      <p:cBhvr>
                                        <p:cTn dur="1000"/>
                                        <p:tgtEl>
                                          <p:spTgt spid="2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8" st="8"/>
                                            </p:txEl>
                                          </p:spTgt>
                                        </p:tgtEl>
                                        <p:attrNameLst>
                                          <p:attrName>style.visibility</p:attrName>
                                        </p:attrNameLst>
                                      </p:cBhvr>
                                      <p:to>
                                        <p:strVal val="visible"/>
                                      </p:to>
                                    </p:set>
                                    <p:animEffect filter="fade" transition="in">
                                      <p:cBhvr>
                                        <p:cTn dur="1000"/>
                                        <p:tgtEl>
                                          <p:spTgt spid="2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9" st="9"/>
                                            </p:txEl>
                                          </p:spTgt>
                                        </p:tgtEl>
                                        <p:attrNameLst>
                                          <p:attrName>style.visibility</p:attrName>
                                        </p:attrNameLst>
                                      </p:cBhvr>
                                      <p:to>
                                        <p:strVal val="visible"/>
                                      </p:to>
                                    </p:set>
                                    <p:animEffect filter="fade" transition="in">
                                      <p:cBhvr>
                                        <p:cTn dur="1000"/>
                                        <p:tgtEl>
                                          <p:spTgt spid="22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0" st="10"/>
                                            </p:txEl>
                                          </p:spTgt>
                                        </p:tgtEl>
                                        <p:attrNameLst>
                                          <p:attrName>style.visibility</p:attrName>
                                        </p:attrNameLst>
                                      </p:cBhvr>
                                      <p:to>
                                        <p:strVal val="visible"/>
                                      </p:to>
                                    </p:set>
                                    <p:animEffect filter="fade" transition="in">
                                      <p:cBhvr>
                                        <p:cTn dur="1000"/>
                                        <p:tgtEl>
                                          <p:spTgt spid="22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Future Beyond</a:t>
            </a:r>
          </a:p>
        </p:txBody>
      </p:sp>
      <p:sp>
        <p:nvSpPr>
          <p:cNvPr id="229" name="Shape 22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28600" lvl="0" marL="457200" rtl="0">
              <a:spcBef>
                <a:spcPts val="0"/>
              </a:spcBef>
            </a:pPr>
            <a:r>
              <a:rPr lang="en"/>
              <a:t>Detailed </a:t>
            </a:r>
            <a:r>
              <a:rPr lang="en"/>
              <a:t>Parameters</a:t>
            </a:r>
          </a:p>
          <a:p>
            <a:pPr indent="-228600" lvl="1" marL="914400" rtl="0">
              <a:spcBef>
                <a:spcPts val="0"/>
              </a:spcBef>
            </a:pPr>
            <a:r>
              <a:rPr lang="en"/>
              <a:t>Index -&gt; Quantitative</a:t>
            </a:r>
          </a:p>
          <a:p>
            <a:pPr indent="-228600" lvl="1" marL="914400" rtl="0">
              <a:spcBef>
                <a:spcPts val="0"/>
              </a:spcBef>
            </a:pPr>
            <a:r>
              <a:rPr lang="en"/>
              <a:t>General -&gt; Specific</a:t>
            </a:r>
          </a:p>
          <a:p>
            <a:pPr indent="-228600" lvl="0" marL="457200" rtl="0">
              <a:spcBef>
                <a:spcPts val="0"/>
              </a:spcBef>
            </a:pPr>
            <a:r>
              <a:rPr lang="en"/>
              <a:t>Application Sandwich</a:t>
            </a:r>
            <a:br>
              <a:rPr lang="en"/>
            </a:br>
          </a:p>
        </p:txBody>
      </p:sp>
      <p:sp>
        <p:nvSpPr>
          <p:cNvPr id="230" name="Shape 230"/>
          <p:cNvSpPr/>
          <p:nvPr/>
        </p:nvSpPr>
        <p:spPr>
          <a:xfrm>
            <a:off x="1504425" y="2644225"/>
            <a:ext cx="1032300" cy="5235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
              <a:t>Portal</a:t>
            </a:r>
          </a:p>
        </p:txBody>
      </p:sp>
      <p:sp>
        <p:nvSpPr>
          <p:cNvPr id="231" name="Shape 231"/>
          <p:cNvSpPr/>
          <p:nvPr/>
        </p:nvSpPr>
        <p:spPr>
          <a:xfrm>
            <a:off x="1504425" y="4400550"/>
            <a:ext cx="1032300" cy="5235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Portal</a:t>
            </a:r>
          </a:p>
        </p:txBody>
      </p:sp>
      <p:sp>
        <p:nvSpPr>
          <p:cNvPr id="232" name="Shape 232"/>
          <p:cNvSpPr/>
          <p:nvPr/>
        </p:nvSpPr>
        <p:spPr>
          <a:xfrm>
            <a:off x="2949825" y="3403700"/>
            <a:ext cx="1032300" cy="619425"/>
          </a:xfrm>
          <a:prstGeom prst="flowChartPrepa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
              <a:t>App</a:t>
            </a:r>
          </a:p>
        </p:txBody>
      </p:sp>
      <p:cxnSp>
        <p:nvCxnSpPr>
          <p:cNvPr id="233" name="Shape 233"/>
          <p:cNvCxnSpPr>
            <a:stCxn id="230" idx="3"/>
            <a:endCxn id="232" idx="1"/>
          </p:cNvCxnSpPr>
          <p:nvPr/>
        </p:nvCxnSpPr>
        <p:spPr>
          <a:xfrm>
            <a:off x="2536725" y="2905975"/>
            <a:ext cx="413100" cy="807300"/>
          </a:xfrm>
          <a:prstGeom prst="straightConnector1">
            <a:avLst/>
          </a:prstGeom>
          <a:noFill/>
          <a:ln cap="flat" cmpd="sng" w="9525">
            <a:solidFill>
              <a:schemeClr val="dk2"/>
            </a:solidFill>
            <a:prstDash val="solid"/>
            <a:round/>
            <a:headEnd len="lg" w="lg" type="none"/>
            <a:tailEnd len="lg" w="lg" type="triangle"/>
          </a:ln>
        </p:spPr>
      </p:cxnSp>
      <p:cxnSp>
        <p:nvCxnSpPr>
          <p:cNvPr id="234" name="Shape 234"/>
          <p:cNvCxnSpPr>
            <a:stCxn id="232" idx="1"/>
            <a:endCxn id="231" idx="3"/>
          </p:cNvCxnSpPr>
          <p:nvPr/>
        </p:nvCxnSpPr>
        <p:spPr>
          <a:xfrm flipH="1">
            <a:off x="2536725" y="3713412"/>
            <a:ext cx="413100" cy="948900"/>
          </a:xfrm>
          <a:prstGeom prst="straightConnector1">
            <a:avLst/>
          </a:prstGeom>
          <a:noFill/>
          <a:ln cap="flat" cmpd="sng" w="9525">
            <a:solidFill>
              <a:schemeClr val="dk2"/>
            </a:solidFill>
            <a:prstDash val="solid"/>
            <a:round/>
            <a:headEnd len="lg" w="lg" type="none"/>
            <a:tailEnd len="lg" w="lg" type="triangle"/>
          </a:ln>
        </p:spPr>
      </p:cxnSp>
      <p:sp>
        <p:nvSpPr>
          <p:cNvPr id="235" name="Shape 235"/>
          <p:cNvSpPr txBox="1"/>
          <p:nvPr/>
        </p:nvSpPr>
        <p:spPr>
          <a:xfrm>
            <a:off x="2686750" y="2968700"/>
            <a:ext cx="1032300" cy="339300"/>
          </a:xfrm>
          <a:prstGeom prst="rect">
            <a:avLst/>
          </a:prstGeom>
          <a:noFill/>
          <a:ln>
            <a:noFill/>
          </a:ln>
        </p:spPr>
        <p:txBody>
          <a:bodyPr anchorCtr="0" anchor="t" bIns="91425" lIns="91425" rIns="91425" wrap="square" tIns="91425">
            <a:noAutofit/>
          </a:bodyPr>
          <a:lstStyle/>
          <a:p>
            <a:pPr lvl="0">
              <a:spcBef>
                <a:spcPts val="0"/>
              </a:spcBef>
              <a:buNone/>
            </a:pPr>
            <a:r>
              <a:rPr lang="en"/>
              <a:t>consume</a:t>
            </a:r>
          </a:p>
        </p:txBody>
      </p:sp>
      <p:sp>
        <p:nvSpPr>
          <p:cNvPr id="236" name="Shape 236"/>
          <p:cNvSpPr txBox="1"/>
          <p:nvPr/>
        </p:nvSpPr>
        <p:spPr>
          <a:xfrm>
            <a:off x="2726100" y="4061250"/>
            <a:ext cx="1032300" cy="339300"/>
          </a:xfrm>
          <a:prstGeom prst="rect">
            <a:avLst/>
          </a:prstGeom>
          <a:noFill/>
          <a:ln>
            <a:noFill/>
          </a:ln>
        </p:spPr>
        <p:txBody>
          <a:bodyPr anchorCtr="0" anchor="t" bIns="91425" lIns="91425" rIns="91425" wrap="square" tIns="91425">
            <a:noAutofit/>
          </a:bodyPr>
          <a:lstStyle/>
          <a:p>
            <a:pPr lvl="0" rtl="0">
              <a:spcBef>
                <a:spcPts val="0"/>
              </a:spcBef>
              <a:buNone/>
            </a:pPr>
            <a:r>
              <a:rPr lang="en"/>
              <a:t>publish</a:t>
            </a:r>
          </a:p>
        </p:txBody>
      </p:sp>
      <p:sp>
        <p:nvSpPr>
          <p:cNvPr id="237" name="Shape 237"/>
          <p:cNvSpPr txBox="1"/>
          <p:nvPr/>
        </p:nvSpPr>
        <p:spPr>
          <a:xfrm>
            <a:off x="4321000" y="2407950"/>
            <a:ext cx="4247400" cy="2403900"/>
          </a:xfrm>
          <a:prstGeom prst="rect">
            <a:avLst/>
          </a:prstGeom>
          <a:noFill/>
          <a:ln>
            <a:noFill/>
          </a:ln>
        </p:spPr>
        <p:txBody>
          <a:bodyPr anchorCtr="0" anchor="t" bIns="91425" lIns="91425" rIns="91425" wrap="square" tIns="91425">
            <a:noAutofit/>
          </a:bodyPr>
          <a:lstStyle/>
          <a:p>
            <a:pPr lvl="0" rtl="0">
              <a:spcBef>
                <a:spcPts val="0"/>
              </a:spcBef>
              <a:buNone/>
            </a:pPr>
            <a:r>
              <a:rPr lang="en" sz="1200"/>
              <a:t>Portal: Catalog</a:t>
            </a:r>
          </a:p>
          <a:p>
            <a:pPr indent="-304800" lvl="0" marL="457200" rtl="0">
              <a:spcBef>
                <a:spcPts val="0"/>
              </a:spcBef>
              <a:buSzPct val="100000"/>
              <a:buChar char="-"/>
            </a:pPr>
            <a:r>
              <a:rPr lang="en" sz="1200"/>
              <a:t>Curate catalog of data layers</a:t>
            </a:r>
          </a:p>
          <a:p>
            <a:pPr indent="-304800" lvl="0" marL="457200" rtl="0">
              <a:spcBef>
                <a:spcPts val="0"/>
              </a:spcBef>
              <a:buSzPct val="100000"/>
              <a:buChar char="-"/>
            </a:pPr>
            <a:r>
              <a:rPr lang="en" sz="1200"/>
              <a:t>Make available online via web services</a:t>
            </a:r>
            <a:br>
              <a:rPr lang="en" sz="1200"/>
            </a:br>
          </a:p>
          <a:p>
            <a:pPr lvl="0" rtl="0">
              <a:spcBef>
                <a:spcPts val="0"/>
              </a:spcBef>
              <a:buNone/>
            </a:pPr>
            <a:r>
              <a:rPr lang="en" sz="1200"/>
              <a:t>App: competing uses</a:t>
            </a:r>
          </a:p>
          <a:p>
            <a:pPr indent="-304800" lvl="0" marL="457200" rtl="0">
              <a:spcBef>
                <a:spcPts val="0"/>
              </a:spcBef>
              <a:buSzPct val="100000"/>
              <a:buChar char="-"/>
            </a:pPr>
            <a:r>
              <a:rPr lang="en" sz="1200"/>
              <a:t>Integrate layers</a:t>
            </a:r>
          </a:p>
          <a:p>
            <a:pPr indent="-304800" lvl="0" marL="457200" rtl="0">
              <a:spcBef>
                <a:spcPts val="0"/>
              </a:spcBef>
              <a:buSzPct val="100000"/>
              <a:buChar char="-"/>
            </a:pPr>
            <a:r>
              <a:rPr lang="en" sz="1200"/>
              <a:t>Enter weights and other parameters</a:t>
            </a:r>
          </a:p>
          <a:p>
            <a:pPr indent="-304800" lvl="0" marL="457200" rtl="0">
              <a:spcBef>
                <a:spcPts val="0"/>
              </a:spcBef>
              <a:buSzPct val="100000"/>
              <a:buChar char="-"/>
            </a:pPr>
            <a:r>
              <a:rPr lang="en" sz="1200"/>
              <a:t>Run models</a:t>
            </a:r>
          </a:p>
          <a:p>
            <a:pPr indent="-304800" lvl="0" marL="457200" rtl="0">
              <a:spcBef>
                <a:spcPts val="0"/>
              </a:spcBef>
              <a:buSzPct val="100000"/>
              <a:buChar char="-"/>
            </a:pPr>
            <a:r>
              <a:rPr lang="en" sz="1200"/>
              <a:t>Output results as static reports, interactive app</a:t>
            </a:r>
            <a:br>
              <a:rPr lang="en" sz="1200"/>
            </a:br>
          </a:p>
          <a:p>
            <a:pPr lvl="0" rtl="0">
              <a:spcBef>
                <a:spcPts val="0"/>
              </a:spcBef>
              <a:buNone/>
            </a:pPr>
            <a:r>
              <a:rPr lang="en" sz="1200"/>
              <a:t>Portal: Community</a:t>
            </a:r>
          </a:p>
          <a:p>
            <a:pPr indent="-304800" lvl="0" marL="457200" rtl="0">
              <a:spcBef>
                <a:spcPts val="0"/>
              </a:spcBef>
              <a:buSzPct val="100000"/>
              <a:buChar char="-"/>
            </a:pPr>
            <a:r>
              <a:rPr lang="en" sz="1200"/>
              <a:t>Spatial comment</a:t>
            </a:r>
          </a:p>
          <a:p>
            <a:pPr indent="-304800" lvl="0" marL="457200" rtl="0">
              <a:spcBef>
                <a:spcPts val="0"/>
              </a:spcBef>
              <a:buSzPct val="100000"/>
              <a:buChar char="-"/>
            </a:pPr>
            <a:r>
              <a:rPr lang="en" sz="1200"/>
              <a:t>Internally vet proposals</a:t>
            </a:r>
          </a:p>
          <a:p>
            <a:pPr indent="-304800" lvl="0" marL="457200" rtl="0">
              <a:spcBef>
                <a:spcPts val="0"/>
              </a:spcBef>
              <a:buSzPct val="100000"/>
              <a:buChar char="-"/>
            </a:pPr>
            <a:r>
              <a:rPr lang="en" sz="1200"/>
              <a:t>Externally engage stakeholders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animEffect filter="fade" transition="in">
                                      <p:cBhvr>
                                        <p:cTn dur="1000"/>
                                        <p:tgtEl>
                                          <p:spTgt spid="2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animEffect filter="fade" transition="in">
                                      <p:cBhvr>
                                        <p:cTn dur="1000"/>
                                        <p:tgtEl>
                                          <p:spTgt spid="2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animEffect filter="fade" transition="in">
                                      <p:cBhvr>
                                        <p:cTn dur="1000"/>
                                        <p:tgtEl>
                                          <p:spTgt spid="2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animEffect filter="fade" transition="in">
                                      <p:cBhvr>
                                        <p:cTn dur="1000"/>
                                        <p:tgtEl>
                                          <p:spTgt spid="22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lang="en"/>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Outline</a:t>
            </a:r>
          </a:p>
        </p:txBody>
      </p:sp>
      <p:sp>
        <p:nvSpPr>
          <p:cNvPr id="69" name="Shape 6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ct val="100000"/>
            </a:pPr>
            <a:r>
              <a:rPr lang="en" sz="2400"/>
              <a:t>Challenges</a:t>
            </a:r>
          </a:p>
          <a:p>
            <a:pPr indent="-381000" lvl="0" marL="457200" rtl="0">
              <a:spcBef>
                <a:spcPts val="0"/>
              </a:spcBef>
              <a:buSzPct val="100000"/>
            </a:pPr>
            <a:r>
              <a:rPr lang="en" sz="2400"/>
              <a:t>Past: Approaches</a:t>
            </a:r>
          </a:p>
          <a:p>
            <a:pPr indent="-381000" lvl="0" marL="457200" rtl="0">
              <a:spcBef>
                <a:spcPts val="0"/>
              </a:spcBef>
              <a:buSzPct val="100000"/>
            </a:pPr>
            <a:r>
              <a:rPr lang="en" sz="2400"/>
              <a:t>Present: Cable Analysis</a:t>
            </a:r>
          </a:p>
          <a:p>
            <a:pPr indent="-381000" lvl="0" marL="457200" rtl="0">
              <a:spcBef>
                <a:spcPts val="0"/>
              </a:spcBef>
              <a:buSzPct val="100000"/>
            </a:pPr>
            <a:r>
              <a:rPr lang="en" sz="2400"/>
              <a:t>Future: Competing Uses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lang="en"/>
              <a:t>Challenges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Crowded ocean</a:t>
            </a:r>
          </a:p>
        </p:txBody>
      </p:sp>
      <p:pic>
        <p:nvPicPr>
          <p:cNvPr id="80" name="Shape 80"/>
          <p:cNvPicPr preferRelativeResize="0"/>
          <p:nvPr/>
        </p:nvPicPr>
        <p:blipFill>
          <a:blip r:embed="rId3">
            <a:alphaModFix/>
          </a:blip>
          <a:stretch>
            <a:fillRect/>
          </a:stretch>
        </p:blipFill>
        <p:spPr>
          <a:xfrm>
            <a:off x="152400" y="1170125"/>
            <a:ext cx="5425199" cy="3820973"/>
          </a:xfrm>
          <a:prstGeom prst="rect">
            <a:avLst/>
          </a:prstGeom>
          <a:noFill/>
          <a:ln>
            <a:noFill/>
          </a:ln>
        </p:spPr>
      </p:pic>
      <p:pic>
        <p:nvPicPr>
          <p:cNvPr id="81" name="Shape 81"/>
          <p:cNvPicPr preferRelativeResize="0"/>
          <p:nvPr/>
        </p:nvPicPr>
        <p:blipFill>
          <a:blip r:embed="rId4">
            <a:alphaModFix/>
          </a:blip>
          <a:stretch>
            <a:fillRect/>
          </a:stretch>
        </p:blipFill>
        <p:spPr>
          <a:xfrm>
            <a:off x="5751149" y="1170125"/>
            <a:ext cx="2666824" cy="1796724"/>
          </a:xfrm>
          <a:prstGeom prst="rect">
            <a:avLst/>
          </a:prstGeom>
          <a:noFill/>
          <a:ln>
            <a:noFill/>
          </a:ln>
        </p:spPr>
      </p:pic>
      <p:pic>
        <p:nvPicPr>
          <p:cNvPr id="82" name="Shape 82"/>
          <p:cNvPicPr preferRelativeResize="0"/>
          <p:nvPr/>
        </p:nvPicPr>
        <p:blipFill>
          <a:blip r:embed="rId5">
            <a:alphaModFix/>
          </a:blip>
          <a:stretch>
            <a:fillRect/>
          </a:stretch>
        </p:blipFill>
        <p:spPr>
          <a:xfrm>
            <a:off x="5751149" y="3119249"/>
            <a:ext cx="2799224" cy="1551849"/>
          </a:xfrm>
          <a:prstGeom prst="rect">
            <a:avLst/>
          </a:prstGeom>
          <a:noFill/>
          <a:ln>
            <a:noFill/>
          </a:ln>
        </p:spPr>
      </p:pic>
      <p:sp>
        <p:nvSpPr>
          <p:cNvPr id="83" name="Shape 83"/>
          <p:cNvSpPr txBox="1"/>
          <p:nvPr/>
        </p:nvSpPr>
        <p:spPr>
          <a:xfrm>
            <a:off x="5751150" y="4671100"/>
            <a:ext cx="3163800" cy="572700"/>
          </a:xfrm>
          <a:prstGeom prst="rect">
            <a:avLst/>
          </a:prstGeom>
          <a:noFill/>
          <a:ln>
            <a:noFill/>
          </a:ln>
        </p:spPr>
        <p:txBody>
          <a:bodyPr anchorCtr="0" anchor="t" bIns="91425" lIns="91425" rIns="91425" wrap="square" tIns="91425">
            <a:noAutofit/>
          </a:bodyPr>
          <a:lstStyle/>
          <a:p>
            <a:pPr lvl="0">
              <a:spcBef>
                <a:spcPts val="0"/>
              </a:spcBef>
              <a:buNone/>
            </a:pPr>
            <a:r>
              <a:rPr lang="en" sz="1100"/>
              <a:t>Crowder et al (2006) Resolving Mismatches in U.S. Ocean Governance. </a:t>
            </a:r>
            <a:r>
              <a:rPr i="1" lang="en" sz="1100"/>
              <a:t>Science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Wind Energy Areas (</a:t>
            </a:r>
            <a:r>
              <a:rPr lang="en"/>
              <a:t>BOEM)</a:t>
            </a:r>
          </a:p>
        </p:txBody>
      </p:sp>
      <p:sp>
        <p:nvSpPr>
          <p:cNvPr id="89" name="Shape 89"/>
          <p:cNvSpPr txBox="1"/>
          <p:nvPr/>
        </p:nvSpPr>
        <p:spPr>
          <a:xfrm>
            <a:off x="0" y="4826225"/>
            <a:ext cx="9144000" cy="317400"/>
          </a:xfrm>
          <a:prstGeom prst="rect">
            <a:avLst/>
          </a:prstGeom>
          <a:noFill/>
          <a:ln>
            <a:noFill/>
          </a:ln>
        </p:spPr>
        <p:txBody>
          <a:bodyPr anchorCtr="0" anchor="t" bIns="91425" lIns="91425" rIns="91425" wrap="square" tIns="91425">
            <a:noAutofit/>
          </a:bodyPr>
          <a:lstStyle/>
          <a:p>
            <a:pPr lvl="0" rtl="0" algn="ctr">
              <a:spcBef>
                <a:spcPts val="0"/>
              </a:spcBef>
              <a:buClr>
                <a:schemeClr val="dk1"/>
              </a:buClr>
              <a:buFont typeface="Arial"/>
              <a:buNone/>
            </a:pPr>
            <a:r>
              <a:rPr lang="en"/>
              <a:t>Musial</a:t>
            </a:r>
            <a:r>
              <a:rPr lang="en"/>
              <a:t> et al. (2017) 2016 Offshore Wind Technologies Market Repor</a:t>
            </a:r>
            <a:r>
              <a:rPr lang="en"/>
              <a:t>t. </a:t>
            </a:r>
            <a:r>
              <a:rPr i="1" lang="en"/>
              <a:t>NREL</a:t>
            </a:r>
          </a:p>
          <a:p>
            <a:pPr lvl="0" rtl="0" algn="ctr">
              <a:spcBef>
                <a:spcPts val="0"/>
              </a:spcBef>
              <a:buClr>
                <a:schemeClr val="dk1"/>
              </a:buClr>
              <a:buFont typeface="Arial"/>
              <a:buNone/>
            </a:pPr>
            <a:r>
              <a:t/>
            </a:r>
            <a:endParaRPr/>
          </a:p>
          <a:p>
            <a:pPr lvl="0" rtl="0" algn="ctr">
              <a:spcBef>
                <a:spcPts val="0"/>
              </a:spcBef>
              <a:buClr>
                <a:schemeClr val="dk1"/>
              </a:buClr>
              <a:buFont typeface="Arial"/>
              <a:buNone/>
            </a:pPr>
            <a:r>
              <a:t/>
            </a:r>
            <a:endParaRPr/>
          </a:p>
          <a:p>
            <a:pPr lvl="0" rtl="0" algn="ctr">
              <a:spcBef>
                <a:spcPts val="0"/>
              </a:spcBef>
              <a:buNone/>
            </a:pPr>
            <a:r>
              <a:t/>
            </a:r>
            <a:endParaRPr/>
          </a:p>
        </p:txBody>
      </p:sp>
      <p:pic>
        <p:nvPicPr>
          <p:cNvPr id="90" name="Shape 90"/>
          <p:cNvPicPr preferRelativeResize="0"/>
          <p:nvPr/>
        </p:nvPicPr>
        <p:blipFill>
          <a:blip r:embed="rId3">
            <a:alphaModFix/>
          </a:blip>
          <a:stretch>
            <a:fillRect/>
          </a:stretch>
        </p:blipFill>
        <p:spPr>
          <a:xfrm>
            <a:off x="200875" y="1170125"/>
            <a:ext cx="3473126" cy="3503700"/>
          </a:xfrm>
          <a:prstGeom prst="rect">
            <a:avLst/>
          </a:prstGeom>
          <a:noFill/>
          <a:ln>
            <a:noFill/>
          </a:ln>
        </p:spPr>
      </p:pic>
      <p:pic>
        <p:nvPicPr>
          <p:cNvPr id="91" name="Shape 91"/>
          <p:cNvPicPr preferRelativeResize="0"/>
          <p:nvPr/>
        </p:nvPicPr>
        <p:blipFill>
          <a:blip r:embed="rId4">
            <a:alphaModFix/>
          </a:blip>
          <a:stretch>
            <a:fillRect/>
          </a:stretch>
        </p:blipFill>
        <p:spPr>
          <a:xfrm>
            <a:off x="3747926" y="1170125"/>
            <a:ext cx="2652417" cy="3503700"/>
          </a:xfrm>
          <a:prstGeom prst="rect">
            <a:avLst/>
          </a:prstGeom>
          <a:noFill/>
          <a:ln>
            <a:noFill/>
          </a:ln>
        </p:spPr>
      </p:pic>
      <p:pic>
        <p:nvPicPr>
          <p:cNvPr id="92" name="Shape 92"/>
          <p:cNvPicPr preferRelativeResize="0"/>
          <p:nvPr/>
        </p:nvPicPr>
        <p:blipFill>
          <a:blip r:embed="rId5">
            <a:alphaModFix/>
          </a:blip>
          <a:stretch>
            <a:fillRect/>
          </a:stretch>
        </p:blipFill>
        <p:spPr>
          <a:xfrm>
            <a:off x="6482442" y="1170125"/>
            <a:ext cx="2509157" cy="3503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Marine Cadastre (BOEM + NOAA)</a:t>
            </a:r>
          </a:p>
        </p:txBody>
      </p:sp>
      <p:grpSp>
        <p:nvGrpSpPr>
          <p:cNvPr id="98" name="Shape 98"/>
          <p:cNvGrpSpPr/>
          <p:nvPr/>
        </p:nvGrpSpPr>
        <p:grpSpPr>
          <a:xfrm>
            <a:off x="1765909" y="1191295"/>
            <a:ext cx="5612181" cy="3862309"/>
            <a:chOff x="1196062" y="1191295"/>
            <a:chExt cx="5612181" cy="3862309"/>
          </a:xfrm>
        </p:grpSpPr>
        <p:pic>
          <p:nvPicPr>
            <p:cNvPr id="99" name="Shape 99"/>
            <p:cNvPicPr preferRelativeResize="0"/>
            <p:nvPr/>
          </p:nvPicPr>
          <p:blipFill rotWithShape="1">
            <a:blip r:embed="rId3">
              <a:alphaModFix/>
            </a:blip>
            <a:srcRect b="0" l="0" r="0" t="39404"/>
            <a:stretch/>
          </p:blipFill>
          <p:spPr>
            <a:xfrm>
              <a:off x="1196062" y="1642277"/>
              <a:ext cx="5612181" cy="3411326"/>
            </a:xfrm>
            <a:prstGeom prst="rect">
              <a:avLst/>
            </a:prstGeom>
            <a:noFill/>
            <a:ln>
              <a:noFill/>
            </a:ln>
          </p:spPr>
        </p:pic>
        <p:pic>
          <p:nvPicPr>
            <p:cNvPr id="100" name="Shape 100"/>
            <p:cNvPicPr preferRelativeResize="0"/>
            <p:nvPr/>
          </p:nvPicPr>
          <p:blipFill rotWithShape="1">
            <a:blip r:embed="rId3">
              <a:alphaModFix/>
            </a:blip>
            <a:srcRect b="91286" l="0" r="0" t="0"/>
            <a:stretch/>
          </p:blipFill>
          <p:spPr>
            <a:xfrm>
              <a:off x="1196062" y="1191295"/>
              <a:ext cx="5612181" cy="490534"/>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Species risk to offshore wind</a:t>
            </a:r>
          </a:p>
        </p:txBody>
      </p:sp>
      <p:sp>
        <p:nvSpPr>
          <p:cNvPr id="106" name="Shape 106"/>
          <p:cNvSpPr txBox="1"/>
          <p:nvPr/>
        </p:nvSpPr>
        <p:spPr>
          <a:xfrm>
            <a:off x="3407850" y="4802750"/>
            <a:ext cx="2328300" cy="371100"/>
          </a:xfrm>
          <a:prstGeom prst="rect">
            <a:avLst/>
          </a:prstGeom>
          <a:noFill/>
          <a:ln>
            <a:noFill/>
          </a:ln>
        </p:spPr>
        <p:txBody>
          <a:bodyPr anchorCtr="0" anchor="t" bIns="91425" lIns="91425" rIns="91425" wrap="square" tIns="91425">
            <a:noAutofit/>
          </a:bodyPr>
          <a:lstStyle/>
          <a:p>
            <a:pPr lvl="0">
              <a:spcBef>
                <a:spcPts val="0"/>
              </a:spcBef>
              <a:buNone/>
            </a:pPr>
            <a:r>
              <a:rPr lang="en"/>
              <a:t>Goodale &amp; Milman (2016) </a:t>
            </a:r>
          </a:p>
        </p:txBody>
      </p:sp>
      <p:pic>
        <p:nvPicPr>
          <p:cNvPr id="107" name="Shape 107"/>
          <p:cNvPicPr preferRelativeResize="0"/>
          <p:nvPr/>
        </p:nvPicPr>
        <p:blipFill>
          <a:blip r:embed="rId3">
            <a:alphaModFix/>
          </a:blip>
          <a:stretch>
            <a:fillRect/>
          </a:stretch>
        </p:blipFill>
        <p:spPr>
          <a:xfrm>
            <a:off x="2001418" y="980500"/>
            <a:ext cx="5141163" cy="382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None/>
            </a:pPr>
            <a:r>
              <a:rPr lang="en"/>
              <a:t>Past: Approaches</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